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Canva Sans" panose="020B0604020202020204" charset="0"/>
      <p:regular r:id="rId12"/>
    </p:embeddedFont>
    <p:embeddedFont>
      <p:font typeface="Canva Sans Bold" panose="020B0604020202020204" charset="0"/>
      <p:regular r:id="rId13"/>
    </p:embeddedFont>
    <p:embeddedFont>
      <p:font typeface="Codec Pro ExtraBold" panose="020B0604020202020204" charset="0"/>
      <p:regular r:id="rId14"/>
    </p:embeddedFont>
    <p:embeddedFont>
      <p:font typeface="Montserrat Light" panose="00000400000000000000" pitchFamily="2" charset="0"/>
      <p:regular r:id="rId15"/>
    </p:embeddedFont>
    <p:embeddedFont>
      <p:font typeface="Open Sauce" panose="020B0604020202020204" charset="0"/>
      <p:regular r:id="rId16"/>
    </p:embeddedFont>
    <p:embeddedFont>
      <p:font typeface="Open Sauce Bold" panose="020B0604020202020204" charset="0"/>
      <p:regular r:id="rId17"/>
    </p:embeddedFont>
    <p:embeddedFont>
      <p:font typeface="Open Sauce Italics"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5.png"/><Relationship Id="rId5" Type="http://schemas.openxmlformats.org/officeDocument/2006/relationships/image" Target="../media/image1.png"/><Relationship Id="rId10" Type="http://schemas.openxmlformats.org/officeDocument/2006/relationships/image" Target="../media/image14.png"/><Relationship Id="rId4" Type="http://schemas.openxmlformats.org/officeDocument/2006/relationships/image" Target="../media/image12.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68A4E"/>
            </a:solidFill>
          </p:spPr>
          <p:txBody>
            <a:bodyPr/>
            <a:lstStyle/>
            <a:p>
              <a:endParaRPr lang="en-US"/>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68A4E"/>
            </a:solidFill>
          </p:spPr>
          <p:txBody>
            <a:bodyPr/>
            <a:lstStyle/>
            <a:p>
              <a:endParaRPr lang="en-US"/>
            </a:p>
          </p:txBody>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a:p>
          </p:txBody>
        </p:sp>
        <p:sp>
          <p:nvSpPr>
            <p:cNvPr id="11" name="TextBox 11"/>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5684904" y="3878879"/>
            <a:ext cx="3459096" cy="569486"/>
            <a:chOff x="0" y="0"/>
            <a:chExt cx="825638" cy="135928"/>
          </a:xfrm>
        </p:grpSpPr>
        <p:sp>
          <p:nvSpPr>
            <p:cNvPr id="13" name="Freeform 13"/>
            <p:cNvSpPr/>
            <p:nvPr/>
          </p:nvSpPr>
          <p:spPr>
            <a:xfrm>
              <a:off x="0" y="0"/>
              <a:ext cx="825638" cy="135928"/>
            </a:xfrm>
            <a:custGeom>
              <a:avLst/>
              <a:gdLst/>
              <a:ahLst/>
              <a:cxnLst/>
              <a:rect l="l" t="t" r="r" b="b"/>
              <a:pathLst>
                <a:path w="825638" h="135928">
                  <a:moveTo>
                    <a:pt x="40286" y="0"/>
                  </a:moveTo>
                  <a:lnTo>
                    <a:pt x="785351" y="0"/>
                  </a:lnTo>
                  <a:cubicBezTo>
                    <a:pt x="807601" y="0"/>
                    <a:pt x="825638" y="18037"/>
                    <a:pt x="825638" y="40286"/>
                  </a:cubicBezTo>
                  <a:lnTo>
                    <a:pt x="825638" y="95642"/>
                  </a:lnTo>
                  <a:cubicBezTo>
                    <a:pt x="825638" y="117891"/>
                    <a:pt x="807601" y="135928"/>
                    <a:pt x="785351" y="135928"/>
                  </a:cubicBezTo>
                  <a:lnTo>
                    <a:pt x="40286" y="135928"/>
                  </a:lnTo>
                  <a:cubicBezTo>
                    <a:pt x="18037" y="135928"/>
                    <a:pt x="0" y="117891"/>
                    <a:pt x="0" y="95642"/>
                  </a:cubicBezTo>
                  <a:lnTo>
                    <a:pt x="0" y="40286"/>
                  </a:lnTo>
                  <a:cubicBezTo>
                    <a:pt x="0" y="18037"/>
                    <a:pt x="18037" y="0"/>
                    <a:pt x="40286" y="0"/>
                  </a:cubicBezTo>
                  <a:close/>
                </a:path>
              </a:pathLst>
            </a:custGeom>
            <a:solidFill>
              <a:srgbClr val="068A4E"/>
            </a:solidFill>
          </p:spPr>
          <p:txBody>
            <a:bodyPr/>
            <a:lstStyle/>
            <a:p>
              <a:endParaRPr lang="en-US"/>
            </a:p>
          </p:txBody>
        </p:sp>
        <p:sp>
          <p:nvSpPr>
            <p:cNvPr id="14" name="TextBox 14"/>
            <p:cNvSpPr txBox="1"/>
            <p:nvPr/>
          </p:nvSpPr>
          <p:spPr>
            <a:xfrm>
              <a:off x="0" y="-19050"/>
              <a:ext cx="825638" cy="154978"/>
            </a:xfrm>
            <a:prstGeom prst="rect">
              <a:avLst/>
            </a:prstGeom>
          </p:spPr>
          <p:txBody>
            <a:bodyPr lIns="56055" tIns="56055" rIns="56055" bIns="56055" rtlCol="0" anchor="ctr"/>
            <a:lstStyle/>
            <a:p>
              <a:pPr algn="ctr">
                <a:lnSpc>
                  <a:spcPts val="3120"/>
                </a:lnSpc>
              </a:pPr>
              <a:r>
                <a:rPr lang="en-US" sz="2400">
                  <a:solidFill>
                    <a:srgbClr val="FFFFFF"/>
                  </a:solidFill>
                  <a:latin typeface="Montserrat Light"/>
                </a:rPr>
                <a:t>March 14, 2024</a:t>
              </a:r>
            </a:p>
          </p:txBody>
        </p:sp>
      </p:grpSp>
      <p:sp>
        <p:nvSpPr>
          <p:cNvPr id="15" name="Freeform 15"/>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4486684" y="272997"/>
            <a:ext cx="5822516" cy="2659668"/>
          </a:xfrm>
          <a:custGeom>
            <a:avLst/>
            <a:gdLst/>
            <a:ahLst/>
            <a:cxnLst/>
            <a:rect l="l" t="t" r="r" b="b"/>
            <a:pathLst>
              <a:path w="5822516" h="2659668">
                <a:moveTo>
                  <a:pt x="0" y="0"/>
                </a:moveTo>
                <a:lnTo>
                  <a:pt x="5822517" y="0"/>
                </a:lnTo>
                <a:lnTo>
                  <a:pt x="5822517" y="2659668"/>
                </a:lnTo>
                <a:lnTo>
                  <a:pt x="0" y="2659668"/>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1752928" y="5055693"/>
            <a:ext cx="11221837" cy="3410749"/>
          </a:xfrm>
          <a:prstGeom prst="rect">
            <a:avLst/>
          </a:prstGeom>
        </p:spPr>
        <p:txBody>
          <a:bodyPr lIns="0" tIns="0" rIns="0" bIns="0" rtlCol="0" anchor="t">
            <a:spAutoFit/>
          </a:bodyPr>
          <a:lstStyle/>
          <a:p>
            <a:pPr algn="ctr">
              <a:lnSpc>
                <a:spcPts val="12325"/>
              </a:lnSpc>
            </a:pPr>
            <a:r>
              <a:rPr lang="en-US" sz="12838">
                <a:solidFill>
                  <a:srgbClr val="1C5739"/>
                </a:solidFill>
                <a:latin typeface="Codec Pro ExtraBold"/>
              </a:rPr>
              <a:t>LEGISLATIVE DISCUSSION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346748" y="0"/>
            <a:ext cx="18634748" cy="12739065"/>
          </a:xfrm>
          <a:custGeom>
            <a:avLst/>
            <a:gdLst/>
            <a:ahLst/>
            <a:cxnLst/>
            <a:rect l="l" t="t" r="r" b="b"/>
            <a:pathLst>
              <a:path w="18634748" h="12739065">
                <a:moveTo>
                  <a:pt x="0" y="0"/>
                </a:moveTo>
                <a:lnTo>
                  <a:pt x="18634748" y="0"/>
                </a:lnTo>
                <a:lnTo>
                  <a:pt x="18634748" y="12739065"/>
                </a:lnTo>
                <a:lnTo>
                  <a:pt x="0" y="12739065"/>
                </a:lnTo>
                <a:lnTo>
                  <a:pt x="0" y="0"/>
                </a:lnTo>
                <a:close/>
              </a:path>
            </a:pathLst>
          </a:custGeom>
          <a:blipFill>
            <a:blip r:embed="rId2"/>
            <a:stretch>
              <a:fillRect l="-6509" r="-4209" b="-8108"/>
            </a:stretch>
          </a:blipFill>
        </p:spPr>
        <p:txBody>
          <a:bodyPr/>
          <a:lstStyle/>
          <a:p>
            <a:endParaRPr lang="en-US"/>
          </a:p>
        </p:txBody>
      </p:sp>
      <p:grpSp>
        <p:nvGrpSpPr>
          <p:cNvPr id="3" name="Group 3"/>
          <p:cNvGrpSpPr/>
          <p:nvPr/>
        </p:nvGrpSpPr>
        <p:grpSpPr>
          <a:xfrm rot="826432">
            <a:off x="-20068437" y="-3953221"/>
            <a:ext cx="21026341" cy="12831921"/>
            <a:chOff x="0" y="0"/>
            <a:chExt cx="5537802" cy="3379601"/>
          </a:xfrm>
        </p:grpSpPr>
        <p:sp>
          <p:nvSpPr>
            <p:cNvPr id="4" name="Freeform 4"/>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068A4E"/>
            </a:solidFill>
          </p:spPr>
          <p:txBody>
            <a:bodyPr/>
            <a:lstStyle/>
            <a:p>
              <a:endParaRPr lang="en-US"/>
            </a:p>
          </p:txBody>
        </p:sp>
        <p:sp>
          <p:nvSpPr>
            <p:cNvPr id="5" name="TextBox 5"/>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rot="778929">
            <a:off x="16478912" y="5639100"/>
            <a:ext cx="313833" cy="8482349"/>
            <a:chOff x="0" y="0"/>
            <a:chExt cx="82656" cy="2234034"/>
          </a:xfrm>
        </p:grpSpPr>
        <p:sp>
          <p:nvSpPr>
            <p:cNvPr id="7" name="Freeform 7"/>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txBody>
            <a:bodyPr/>
            <a:lstStyle/>
            <a:p>
              <a:endParaRPr lang="en-US"/>
            </a:p>
          </p:txBody>
        </p:sp>
        <p:sp>
          <p:nvSpPr>
            <p:cNvPr id="8" name="TextBox 8"/>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rot="773821">
            <a:off x="1788182" y="-4241175"/>
            <a:ext cx="313833" cy="8482349"/>
            <a:chOff x="0" y="0"/>
            <a:chExt cx="82656" cy="2234034"/>
          </a:xfrm>
        </p:grpSpPr>
        <p:sp>
          <p:nvSpPr>
            <p:cNvPr id="10" name="Freeform 10"/>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txBody>
            <a:bodyPr/>
            <a:lstStyle/>
            <a:p>
              <a:endParaRPr lang="en-US"/>
            </a:p>
          </p:txBody>
        </p:sp>
        <p:sp>
          <p:nvSpPr>
            <p:cNvPr id="11" name="TextBox 11"/>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sp>
        <p:nvSpPr>
          <p:cNvPr id="12" name="Freeform 12"/>
          <p:cNvSpPr/>
          <p:nvPr/>
        </p:nvSpPr>
        <p:spPr>
          <a:xfrm>
            <a:off x="7166554" y="237582"/>
            <a:ext cx="4871290" cy="2225157"/>
          </a:xfrm>
          <a:custGeom>
            <a:avLst/>
            <a:gdLst/>
            <a:ahLst/>
            <a:cxnLst/>
            <a:rect l="l" t="t" r="r" b="b"/>
            <a:pathLst>
              <a:path w="4871290" h="2225157">
                <a:moveTo>
                  <a:pt x="0" y="0"/>
                </a:moveTo>
                <a:lnTo>
                  <a:pt x="4871291" y="0"/>
                </a:lnTo>
                <a:lnTo>
                  <a:pt x="4871291" y="2225157"/>
                </a:lnTo>
                <a:lnTo>
                  <a:pt x="0" y="2225157"/>
                </a:lnTo>
                <a:lnTo>
                  <a:pt x="0" y="0"/>
                </a:lnTo>
                <a:close/>
              </a:path>
            </a:pathLst>
          </a:custGeom>
          <a:blipFill>
            <a:blip r:embed="rId3"/>
            <a:stretch>
              <a:fillRect/>
            </a:stretch>
          </a:blipFill>
        </p:spPr>
        <p:txBody>
          <a:bodyPr/>
          <a:lstStyle/>
          <a:p>
            <a:endParaRPr lang="en-US"/>
          </a:p>
        </p:txBody>
      </p:sp>
      <p:grpSp>
        <p:nvGrpSpPr>
          <p:cNvPr id="13" name="Group 13"/>
          <p:cNvGrpSpPr/>
          <p:nvPr/>
        </p:nvGrpSpPr>
        <p:grpSpPr>
          <a:xfrm rot="826432">
            <a:off x="17384966" y="2106565"/>
            <a:ext cx="21026341" cy="12831921"/>
            <a:chOff x="0" y="0"/>
            <a:chExt cx="5537802" cy="3379601"/>
          </a:xfrm>
        </p:grpSpPr>
        <p:sp>
          <p:nvSpPr>
            <p:cNvPr id="14" name="Freeform 14"/>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068A4E"/>
            </a:solidFill>
          </p:spPr>
          <p:txBody>
            <a:bodyPr/>
            <a:lstStyle/>
            <a:p>
              <a:endParaRPr lang="en-US"/>
            </a:p>
          </p:txBody>
        </p:sp>
        <p:sp>
          <p:nvSpPr>
            <p:cNvPr id="15" name="TextBox 15"/>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sp>
        <p:nvSpPr>
          <p:cNvPr id="16" name="TextBox 16"/>
          <p:cNvSpPr txBox="1"/>
          <p:nvPr/>
        </p:nvSpPr>
        <p:spPr>
          <a:xfrm>
            <a:off x="1510453" y="4012277"/>
            <a:ext cx="7049266" cy="940854"/>
          </a:xfrm>
          <a:prstGeom prst="rect">
            <a:avLst/>
          </a:prstGeom>
        </p:spPr>
        <p:txBody>
          <a:bodyPr lIns="0" tIns="0" rIns="0" bIns="0" rtlCol="0" anchor="t">
            <a:spAutoFit/>
          </a:bodyPr>
          <a:lstStyle/>
          <a:p>
            <a:pPr marL="0" lvl="0" indent="0" algn="ctr">
              <a:lnSpc>
                <a:spcPts val="6187"/>
              </a:lnSpc>
            </a:pPr>
            <a:r>
              <a:rPr lang="en-US" sz="6653" spc="718">
                <a:solidFill>
                  <a:srgbClr val="231F20"/>
                </a:solidFill>
                <a:latin typeface="Codec Pro ExtraBold"/>
              </a:rPr>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68A4E"/>
            </a:solidFill>
          </p:spPr>
          <p:txBody>
            <a:bodyPr/>
            <a:lstStyle/>
            <a:p>
              <a:endParaRPr lang="en-US"/>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2879016" y="1304528"/>
            <a:ext cx="5408984" cy="7080713"/>
            <a:chOff x="0" y="0"/>
            <a:chExt cx="1424588" cy="1864879"/>
          </a:xfrm>
        </p:grpSpPr>
        <p:sp>
          <p:nvSpPr>
            <p:cNvPr id="6" name="Freeform 6"/>
            <p:cNvSpPr/>
            <p:nvPr/>
          </p:nvSpPr>
          <p:spPr>
            <a:xfrm>
              <a:off x="0" y="0"/>
              <a:ext cx="1424588" cy="1864879"/>
            </a:xfrm>
            <a:custGeom>
              <a:avLst/>
              <a:gdLst/>
              <a:ahLst/>
              <a:cxnLst/>
              <a:rect l="l" t="t" r="r" b="b"/>
              <a:pathLst>
                <a:path w="1424588" h="1864879">
                  <a:moveTo>
                    <a:pt x="0" y="0"/>
                  </a:moveTo>
                  <a:lnTo>
                    <a:pt x="1424588" y="0"/>
                  </a:lnTo>
                  <a:lnTo>
                    <a:pt x="1424588" y="1864879"/>
                  </a:lnTo>
                  <a:lnTo>
                    <a:pt x="0" y="1864879"/>
                  </a:lnTo>
                  <a:close/>
                </a:path>
              </a:pathLst>
            </a:custGeom>
            <a:solidFill>
              <a:srgbClr val="068A4E"/>
            </a:solidFill>
          </p:spPr>
          <p:txBody>
            <a:bodyPr/>
            <a:lstStyle/>
            <a:p>
              <a:endParaRPr lang="en-US"/>
            </a:p>
          </p:txBody>
        </p:sp>
        <p:sp>
          <p:nvSpPr>
            <p:cNvPr id="7" name="TextBox 7"/>
            <p:cNvSpPr txBox="1"/>
            <p:nvPr/>
          </p:nvSpPr>
          <p:spPr>
            <a:xfrm>
              <a:off x="0" y="-19050"/>
              <a:ext cx="1424588" cy="1883929"/>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5698915" y="8697813"/>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838685" y="230559"/>
            <a:ext cx="3959342" cy="1808588"/>
          </a:xfrm>
          <a:custGeom>
            <a:avLst/>
            <a:gdLst/>
            <a:ahLst/>
            <a:cxnLst/>
            <a:rect l="l" t="t" r="r" b="b"/>
            <a:pathLst>
              <a:path w="3959342" h="1808588">
                <a:moveTo>
                  <a:pt x="0" y="0"/>
                </a:moveTo>
                <a:lnTo>
                  <a:pt x="3959341" y="0"/>
                </a:lnTo>
                <a:lnTo>
                  <a:pt x="3959341" y="1808589"/>
                </a:lnTo>
                <a:lnTo>
                  <a:pt x="0" y="1808589"/>
                </a:lnTo>
                <a:lnTo>
                  <a:pt x="0" y="0"/>
                </a:lnTo>
                <a:close/>
              </a:path>
            </a:pathLst>
          </a:custGeom>
          <a:blipFill>
            <a:blip r:embed="rId4"/>
            <a:stretch>
              <a:fillRect/>
            </a:stretch>
          </a:blipFill>
        </p:spPr>
        <p:txBody>
          <a:bodyPr/>
          <a:lstStyle/>
          <a:p>
            <a:endParaRPr lang="en-US"/>
          </a:p>
        </p:txBody>
      </p:sp>
      <p:sp>
        <p:nvSpPr>
          <p:cNvPr id="10" name="Freeform 10"/>
          <p:cNvSpPr/>
          <p:nvPr/>
        </p:nvSpPr>
        <p:spPr>
          <a:xfrm>
            <a:off x="12422664" y="1630701"/>
            <a:ext cx="5607236" cy="4720407"/>
          </a:xfrm>
          <a:custGeom>
            <a:avLst/>
            <a:gdLst/>
            <a:ahLst/>
            <a:cxnLst/>
            <a:rect l="l" t="t" r="r" b="b"/>
            <a:pathLst>
              <a:path w="5607236" h="4720407">
                <a:moveTo>
                  <a:pt x="0" y="0"/>
                </a:moveTo>
                <a:lnTo>
                  <a:pt x="5607236" y="0"/>
                </a:lnTo>
                <a:lnTo>
                  <a:pt x="5607236" y="4720407"/>
                </a:lnTo>
                <a:lnTo>
                  <a:pt x="0" y="4720407"/>
                </a:lnTo>
                <a:lnTo>
                  <a:pt x="0" y="0"/>
                </a:lnTo>
                <a:close/>
              </a:path>
            </a:pathLst>
          </a:custGeom>
          <a:blipFill>
            <a:blip r:embed="rId5"/>
            <a:stretch>
              <a:fillRect l="-12245"/>
            </a:stretch>
          </a:blipFill>
        </p:spPr>
        <p:txBody>
          <a:bodyPr/>
          <a:lstStyle/>
          <a:p>
            <a:endParaRPr lang="en-US"/>
          </a:p>
        </p:txBody>
      </p:sp>
      <p:sp>
        <p:nvSpPr>
          <p:cNvPr id="11" name="TextBox 11"/>
          <p:cNvSpPr txBox="1"/>
          <p:nvPr/>
        </p:nvSpPr>
        <p:spPr>
          <a:xfrm>
            <a:off x="1838685" y="2421398"/>
            <a:ext cx="10583979" cy="1051811"/>
          </a:xfrm>
          <a:prstGeom prst="rect">
            <a:avLst/>
          </a:prstGeom>
        </p:spPr>
        <p:txBody>
          <a:bodyPr lIns="0" tIns="0" rIns="0" bIns="0" rtlCol="0" anchor="t">
            <a:spAutoFit/>
          </a:bodyPr>
          <a:lstStyle/>
          <a:p>
            <a:pPr>
              <a:lnSpc>
                <a:spcPts val="7848"/>
              </a:lnSpc>
            </a:pPr>
            <a:r>
              <a:rPr lang="en-US" sz="5687" spc="557">
                <a:solidFill>
                  <a:srgbClr val="231F20"/>
                </a:solidFill>
                <a:latin typeface="Codec Pro ExtraBold"/>
              </a:rPr>
              <a:t>Legislative Panel</a:t>
            </a:r>
          </a:p>
        </p:txBody>
      </p:sp>
      <p:sp>
        <p:nvSpPr>
          <p:cNvPr id="12" name="TextBox 12"/>
          <p:cNvSpPr txBox="1"/>
          <p:nvPr/>
        </p:nvSpPr>
        <p:spPr>
          <a:xfrm>
            <a:off x="1838685" y="3641053"/>
            <a:ext cx="10583979" cy="5391535"/>
          </a:xfrm>
          <a:prstGeom prst="rect">
            <a:avLst/>
          </a:prstGeom>
        </p:spPr>
        <p:txBody>
          <a:bodyPr lIns="0" tIns="0" rIns="0" bIns="0" rtlCol="0" anchor="t">
            <a:spAutoFit/>
          </a:bodyPr>
          <a:lstStyle/>
          <a:p>
            <a:pPr>
              <a:lnSpc>
                <a:spcPts val="3860"/>
              </a:lnSpc>
              <a:spcBef>
                <a:spcPct val="0"/>
              </a:spcBef>
            </a:pPr>
            <a:r>
              <a:rPr lang="en-US" sz="2969">
                <a:solidFill>
                  <a:srgbClr val="1C5739"/>
                </a:solidFill>
                <a:latin typeface="Open Sauce Bold"/>
              </a:rPr>
              <a:t>Holice Clark, Executive Director</a:t>
            </a:r>
          </a:p>
          <a:p>
            <a:pPr>
              <a:lnSpc>
                <a:spcPts val="3860"/>
              </a:lnSpc>
              <a:spcBef>
                <a:spcPct val="0"/>
              </a:spcBef>
            </a:pPr>
            <a:r>
              <a:rPr lang="en-US" sz="2969">
                <a:solidFill>
                  <a:srgbClr val="000000"/>
                </a:solidFill>
                <a:latin typeface="Open Sauce"/>
              </a:rPr>
              <a:t>Calumet Memorial Park District</a:t>
            </a:r>
          </a:p>
          <a:p>
            <a:pPr>
              <a:lnSpc>
                <a:spcPts val="3860"/>
              </a:lnSpc>
              <a:spcBef>
                <a:spcPct val="0"/>
              </a:spcBef>
            </a:pPr>
            <a:r>
              <a:rPr lang="en-US" sz="2969">
                <a:solidFill>
                  <a:srgbClr val="1C5739"/>
                </a:solidFill>
                <a:latin typeface="Open Sauce Bold"/>
                <a:ea typeface="Open Sauce Bold"/>
              </a:rPr>
              <a:t>Greg Lewis, CPRP, Executive Dire﻿ctor</a:t>
            </a:r>
          </a:p>
          <a:p>
            <a:pPr>
              <a:lnSpc>
                <a:spcPts val="3860"/>
              </a:lnSpc>
              <a:spcBef>
                <a:spcPct val="0"/>
              </a:spcBef>
            </a:pPr>
            <a:r>
              <a:rPr lang="en-US" sz="2969">
                <a:solidFill>
                  <a:srgbClr val="000000"/>
                </a:solidFill>
                <a:latin typeface="Open Sauce"/>
              </a:rPr>
              <a:t>New Lenox Community Park District</a:t>
            </a:r>
          </a:p>
          <a:p>
            <a:pPr>
              <a:lnSpc>
                <a:spcPts val="1484"/>
              </a:lnSpc>
            </a:pPr>
            <a:r>
              <a:rPr lang="en-US" sz="2969">
                <a:solidFill>
                  <a:srgbClr val="000000"/>
                </a:solidFill>
                <a:latin typeface="Open Sauce"/>
              </a:rPr>
              <a:t> </a:t>
            </a:r>
          </a:p>
          <a:p>
            <a:pPr>
              <a:lnSpc>
                <a:spcPts val="3860"/>
              </a:lnSpc>
              <a:spcBef>
                <a:spcPct val="0"/>
              </a:spcBef>
            </a:pPr>
            <a:r>
              <a:rPr lang="en-US" sz="2969">
                <a:solidFill>
                  <a:srgbClr val="1C5739"/>
                </a:solidFill>
                <a:latin typeface="Open Sauce Bold"/>
                <a:ea typeface="Open Sauce Bold"/>
              </a:rPr>
              <a:t>Kelly Rajzer, Dire﻿ctor </a:t>
            </a:r>
          </a:p>
          <a:p>
            <a:pPr>
              <a:lnSpc>
                <a:spcPts val="3860"/>
              </a:lnSpc>
              <a:spcBef>
                <a:spcPct val="0"/>
              </a:spcBef>
            </a:pPr>
            <a:r>
              <a:rPr lang="en-US" sz="2969">
                <a:solidFill>
                  <a:srgbClr val="000000"/>
                </a:solidFill>
                <a:latin typeface="Open Sauce"/>
              </a:rPr>
              <a:t>Village of Romeoville Parks and Recreation Department</a:t>
            </a:r>
          </a:p>
          <a:p>
            <a:pPr>
              <a:lnSpc>
                <a:spcPts val="1484"/>
              </a:lnSpc>
            </a:pPr>
            <a:endParaRPr lang="en-US" sz="2969">
              <a:solidFill>
                <a:srgbClr val="000000"/>
              </a:solidFill>
              <a:latin typeface="Open Sauce"/>
            </a:endParaRPr>
          </a:p>
          <a:p>
            <a:pPr>
              <a:lnSpc>
                <a:spcPts val="3860"/>
              </a:lnSpc>
              <a:spcBef>
                <a:spcPct val="0"/>
              </a:spcBef>
            </a:pPr>
            <a:r>
              <a:rPr lang="en-US" sz="2969">
                <a:solidFill>
                  <a:srgbClr val="1C5739"/>
                </a:solidFill>
                <a:latin typeface="Open Sauce Bold"/>
                <a:ea typeface="Open Sauce Bold"/>
              </a:rPr>
              <a:t>Tom Hartwig, CPRP, MPA, Executive Dire﻿ctor</a:t>
            </a:r>
          </a:p>
          <a:p>
            <a:pPr>
              <a:lnSpc>
                <a:spcPts val="3860"/>
              </a:lnSpc>
              <a:spcBef>
                <a:spcPct val="0"/>
              </a:spcBef>
            </a:pPr>
            <a:r>
              <a:rPr lang="en-US" sz="2969">
                <a:solidFill>
                  <a:srgbClr val="000000"/>
                </a:solidFill>
                <a:latin typeface="Open Sauce"/>
              </a:rPr>
              <a:t>Oak Lawn Park District</a:t>
            </a:r>
          </a:p>
          <a:p>
            <a:pPr>
              <a:lnSpc>
                <a:spcPts val="1484"/>
              </a:lnSpc>
            </a:pPr>
            <a:endParaRPr lang="en-US" sz="2969">
              <a:solidFill>
                <a:srgbClr val="000000"/>
              </a:solidFill>
              <a:latin typeface="Open Sauce"/>
            </a:endParaRPr>
          </a:p>
          <a:p>
            <a:pPr>
              <a:lnSpc>
                <a:spcPts val="3860"/>
              </a:lnSpc>
              <a:spcBef>
                <a:spcPct val="0"/>
              </a:spcBef>
            </a:pPr>
            <a:r>
              <a:rPr lang="en-US" sz="2969">
                <a:solidFill>
                  <a:srgbClr val="1C5739"/>
                </a:solidFill>
                <a:latin typeface="Open Sauce Bold"/>
              </a:rPr>
              <a:t>Shawn Roby,</a:t>
            </a:r>
            <a:r>
              <a:rPr lang="en-US" sz="2969">
                <a:solidFill>
                  <a:srgbClr val="000000"/>
                </a:solidFill>
                <a:latin typeface="Open Sauce Bold"/>
              </a:rPr>
              <a:t> </a:t>
            </a:r>
            <a:r>
              <a:rPr lang="en-US" sz="2969">
                <a:solidFill>
                  <a:srgbClr val="1C5739"/>
                </a:solidFill>
                <a:latin typeface="Open Sauce Bold"/>
                <a:ea typeface="Open Sauce Bold"/>
              </a:rPr>
              <a:t>MBA, CPRP, Executive Dire﻿ctor</a:t>
            </a:r>
          </a:p>
          <a:p>
            <a:pPr>
              <a:lnSpc>
                <a:spcPts val="3860"/>
              </a:lnSpc>
              <a:spcBef>
                <a:spcPct val="0"/>
              </a:spcBef>
            </a:pPr>
            <a:r>
              <a:rPr lang="en-US" sz="2969">
                <a:solidFill>
                  <a:srgbClr val="000000"/>
                </a:solidFill>
                <a:latin typeface="Open Sauce"/>
              </a:rPr>
              <a:t>Tinley Park Park District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6228778" y="6872227"/>
            <a:ext cx="4118443" cy="3654183"/>
          </a:xfrm>
          <a:custGeom>
            <a:avLst/>
            <a:gdLst/>
            <a:ahLst/>
            <a:cxnLst/>
            <a:rect l="l" t="t" r="r" b="b"/>
            <a:pathLst>
              <a:path w="4118443" h="3654183">
                <a:moveTo>
                  <a:pt x="0" y="0"/>
                </a:moveTo>
                <a:lnTo>
                  <a:pt x="4118444" y="0"/>
                </a:lnTo>
                <a:lnTo>
                  <a:pt x="4118444" y="3654183"/>
                </a:lnTo>
                <a:lnTo>
                  <a:pt x="0" y="3654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87937" y="377981"/>
            <a:ext cx="3959342" cy="1808588"/>
          </a:xfrm>
          <a:custGeom>
            <a:avLst/>
            <a:gdLst/>
            <a:ahLst/>
            <a:cxnLst/>
            <a:rect l="l" t="t" r="r" b="b"/>
            <a:pathLst>
              <a:path w="3959342" h="1808588">
                <a:moveTo>
                  <a:pt x="0" y="0"/>
                </a:moveTo>
                <a:lnTo>
                  <a:pt x="3959342" y="0"/>
                </a:lnTo>
                <a:lnTo>
                  <a:pt x="3959342" y="1808588"/>
                </a:lnTo>
                <a:lnTo>
                  <a:pt x="0" y="1808588"/>
                </a:lnTo>
                <a:lnTo>
                  <a:pt x="0" y="0"/>
                </a:lnTo>
                <a:close/>
              </a:path>
            </a:pathLst>
          </a:custGeom>
          <a:blipFill>
            <a:blip r:embed="rId4"/>
            <a:stretch>
              <a:fillRect/>
            </a:stretch>
          </a:blipFill>
        </p:spPr>
        <p:txBody>
          <a:bodyPr/>
          <a:lstStyle/>
          <a:p>
            <a:endParaRPr lang="en-US"/>
          </a:p>
        </p:txBody>
      </p:sp>
      <p:sp>
        <p:nvSpPr>
          <p:cNvPr id="4" name="Freeform 4"/>
          <p:cNvSpPr/>
          <p:nvPr/>
        </p:nvSpPr>
        <p:spPr>
          <a:xfrm>
            <a:off x="10715552" y="5020417"/>
            <a:ext cx="5513226" cy="4721072"/>
          </a:xfrm>
          <a:custGeom>
            <a:avLst/>
            <a:gdLst/>
            <a:ahLst/>
            <a:cxnLst/>
            <a:rect l="l" t="t" r="r" b="b"/>
            <a:pathLst>
              <a:path w="5513226" h="4721072">
                <a:moveTo>
                  <a:pt x="0" y="0"/>
                </a:moveTo>
                <a:lnTo>
                  <a:pt x="5513226" y="0"/>
                </a:lnTo>
                <a:lnTo>
                  <a:pt x="5513226" y="4721072"/>
                </a:lnTo>
                <a:lnTo>
                  <a:pt x="0" y="4721072"/>
                </a:lnTo>
                <a:lnTo>
                  <a:pt x="0" y="0"/>
                </a:lnTo>
                <a:close/>
              </a:path>
            </a:pathLst>
          </a:custGeom>
          <a:blipFill>
            <a:blip r:embed="rId5"/>
            <a:stretch>
              <a:fillRect l="-13277" r="-15201"/>
            </a:stretch>
          </a:blipFill>
        </p:spPr>
        <p:txBody>
          <a:bodyPr/>
          <a:lstStyle/>
          <a:p>
            <a:endParaRPr lang="en-US"/>
          </a:p>
        </p:txBody>
      </p:sp>
      <p:sp>
        <p:nvSpPr>
          <p:cNvPr id="5" name="TextBox 5"/>
          <p:cNvSpPr txBox="1"/>
          <p:nvPr/>
        </p:nvSpPr>
        <p:spPr>
          <a:xfrm>
            <a:off x="2601812" y="2272294"/>
            <a:ext cx="13768157" cy="1054182"/>
          </a:xfrm>
          <a:prstGeom prst="rect">
            <a:avLst/>
          </a:prstGeom>
        </p:spPr>
        <p:txBody>
          <a:bodyPr lIns="0" tIns="0" rIns="0" bIns="0" rtlCol="0" anchor="t">
            <a:spAutoFit/>
          </a:bodyPr>
          <a:lstStyle/>
          <a:p>
            <a:pPr marL="0" lvl="0" indent="0" algn="l">
              <a:lnSpc>
                <a:spcPts val="7956"/>
              </a:lnSpc>
              <a:spcBef>
                <a:spcPct val="0"/>
              </a:spcBef>
            </a:pPr>
            <a:r>
              <a:rPr lang="en-US" sz="5765" spc="565">
                <a:solidFill>
                  <a:srgbClr val="231F20"/>
                </a:solidFill>
                <a:latin typeface="Codec Pro ExtraBold"/>
              </a:rPr>
              <a:t>SSPRPA Legislative Committee</a:t>
            </a:r>
          </a:p>
        </p:txBody>
      </p:sp>
      <p:sp>
        <p:nvSpPr>
          <p:cNvPr id="6" name="TextBox 6"/>
          <p:cNvSpPr txBox="1"/>
          <p:nvPr/>
        </p:nvSpPr>
        <p:spPr>
          <a:xfrm>
            <a:off x="889115" y="5080555"/>
            <a:ext cx="9307552" cy="452213"/>
          </a:xfrm>
          <a:prstGeom prst="rect">
            <a:avLst/>
          </a:prstGeom>
        </p:spPr>
        <p:txBody>
          <a:bodyPr lIns="0" tIns="0" rIns="0" bIns="0" rtlCol="0" anchor="t">
            <a:spAutoFit/>
          </a:bodyPr>
          <a:lstStyle/>
          <a:p>
            <a:pPr marL="0" lvl="0" indent="0">
              <a:lnSpc>
                <a:spcPts val="3751"/>
              </a:lnSpc>
              <a:spcBef>
                <a:spcPct val="0"/>
              </a:spcBef>
            </a:pPr>
            <a:r>
              <a:rPr lang="en-US" sz="2718" spc="266">
                <a:solidFill>
                  <a:srgbClr val="1C5739"/>
                </a:solidFill>
                <a:latin typeface="Open Sauce Bold"/>
              </a:rPr>
              <a:t>Members of This Committee Participate in...</a:t>
            </a:r>
          </a:p>
        </p:txBody>
      </p:sp>
      <p:sp>
        <p:nvSpPr>
          <p:cNvPr id="7" name="TextBox 7"/>
          <p:cNvSpPr txBox="1"/>
          <p:nvPr/>
        </p:nvSpPr>
        <p:spPr>
          <a:xfrm>
            <a:off x="2601812" y="3417362"/>
            <a:ext cx="13084376" cy="1271905"/>
          </a:xfrm>
          <a:prstGeom prst="rect">
            <a:avLst/>
          </a:prstGeom>
        </p:spPr>
        <p:txBody>
          <a:bodyPr lIns="0" tIns="0" rIns="0" bIns="0" rtlCol="0" anchor="t">
            <a:spAutoFit/>
          </a:bodyPr>
          <a:lstStyle/>
          <a:p>
            <a:pPr algn="ctr">
              <a:lnSpc>
                <a:spcPts val="3379"/>
              </a:lnSpc>
              <a:spcBef>
                <a:spcPct val="0"/>
              </a:spcBef>
            </a:pPr>
            <a:r>
              <a:rPr lang="en-US" sz="2599">
                <a:solidFill>
                  <a:srgbClr val="000000"/>
                </a:solidFill>
                <a:latin typeface="Open Sauce"/>
              </a:rPr>
              <a:t>Members review pending legislation and its impact on Park and Recreation agencies in Illinois, provide suggestions to the Illinois Association of Park Districts, and deliberate on other relevant topics concerning SSPRPA agencies.</a:t>
            </a:r>
          </a:p>
        </p:txBody>
      </p:sp>
      <p:sp>
        <p:nvSpPr>
          <p:cNvPr id="8" name="TextBox 8"/>
          <p:cNvSpPr txBox="1"/>
          <p:nvPr/>
        </p:nvSpPr>
        <p:spPr>
          <a:xfrm>
            <a:off x="1004333" y="5746881"/>
            <a:ext cx="9512421" cy="2878919"/>
          </a:xfrm>
          <a:prstGeom prst="rect">
            <a:avLst/>
          </a:prstGeom>
        </p:spPr>
        <p:txBody>
          <a:bodyPr lIns="0" tIns="0" rIns="0" bIns="0" rtlCol="0" anchor="t">
            <a:spAutoFit/>
          </a:bodyPr>
          <a:lstStyle/>
          <a:p>
            <a:pPr marL="708527" lvl="1" indent="-354264">
              <a:lnSpc>
                <a:spcPts val="4594"/>
              </a:lnSpc>
              <a:buFont typeface="Arial"/>
              <a:buChar char="•"/>
            </a:pPr>
            <a:r>
              <a:rPr lang="en-US" sz="3281">
                <a:solidFill>
                  <a:srgbClr val="000000"/>
                </a:solidFill>
                <a:latin typeface="Canva Sans Bold"/>
              </a:rPr>
              <a:t>Joint Legislative Committee</a:t>
            </a:r>
          </a:p>
          <a:p>
            <a:pPr marL="708527" lvl="1" indent="-354264">
              <a:lnSpc>
                <a:spcPts val="4594"/>
              </a:lnSpc>
              <a:buFont typeface="Arial"/>
              <a:buChar char="•"/>
            </a:pPr>
            <a:r>
              <a:rPr lang="en-US" sz="3281">
                <a:solidFill>
                  <a:srgbClr val="000000"/>
                </a:solidFill>
                <a:latin typeface="Canva Sans Bold"/>
              </a:rPr>
              <a:t>IAPD/IPRA Annual Conference Luncheon</a:t>
            </a:r>
          </a:p>
          <a:p>
            <a:pPr marL="708527" lvl="1" indent="-354264">
              <a:lnSpc>
                <a:spcPts val="4594"/>
              </a:lnSpc>
              <a:buFont typeface="Arial"/>
              <a:buChar char="•"/>
            </a:pPr>
            <a:r>
              <a:rPr lang="en-US" sz="3281">
                <a:solidFill>
                  <a:srgbClr val="000000"/>
                </a:solidFill>
                <a:latin typeface="Canva Sans Bold"/>
              </a:rPr>
              <a:t>Legislative Breakfast</a:t>
            </a:r>
          </a:p>
          <a:p>
            <a:pPr marL="708527" lvl="1" indent="-354264">
              <a:lnSpc>
                <a:spcPts val="4594"/>
              </a:lnSpc>
              <a:buFont typeface="Arial"/>
              <a:buChar char="•"/>
            </a:pPr>
            <a:r>
              <a:rPr lang="en-US" sz="3281">
                <a:solidFill>
                  <a:srgbClr val="000000"/>
                </a:solidFill>
                <a:latin typeface="Canva Sans Bold"/>
              </a:rPr>
              <a:t>Parks Day at the Capitol</a:t>
            </a:r>
          </a:p>
          <a:p>
            <a:pPr>
              <a:lnSpc>
                <a:spcPts val="4594"/>
              </a:lnSpc>
            </a:pPr>
            <a:endParaRPr lang="en-US" sz="3281">
              <a:solidFill>
                <a:srgbClr val="000000"/>
              </a:solidFill>
              <a:latin typeface="Canva San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0" y="0"/>
            <a:ext cx="18288000" cy="30861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068A4E"/>
            </a:solidFill>
          </p:spPr>
          <p:txBody>
            <a:bodyPr/>
            <a:lstStyle/>
            <a:p>
              <a:endParaRPr lang="en-US"/>
            </a:p>
          </p:txBody>
        </p:sp>
        <p:sp>
          <p:nvSpPr>
            <p:cNvPr id="5" name="TextBox 5"/>
            <p:cNvSpPr txBox="1"/>
            <p:nvPr/>
          </p:nvSpPr>
          <p:spPr>
            <a:xfrm>
              <a:off x="0" y="-19050"/>
              <a:ext cx="4816593" cy="831850"/>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586068" y="-1808676"/>
            <a:ext cx="3172137" cy="4114800"/>
          </a:xfrm>
          <a:custGeom>
            <a:avLst/>
            <a:gdLst/>
            <a:ahLst/>
            <a:cxnLst/>
            <a:rect l="l" t="t" r="r" b="b"/>
            <a:pathLst>
              <a:path w="3172137" h="4114800">
                <a:moveTo>
                  <a:pt x="0" y="0"/>
                </a:moveTo>
                <a:lnTo>
                  <a:pt x="3172136" y="0"/>
                </a:lnTo>
                <a:lnTo>
                  <a:pt x="31721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874585" y="9466930"/>
            <a:ext cx="3806571" cy="2083232"/>
          </a:xfrm>
          <a:custGeom>
            <a:avLst/>
            <a:gdLst/>
            <a:ahLst/>
            <a:cxnLst/>
            <a:rect l="l" t="t" r="r" b="b"/>
            <a:pathLst>
              <a:path w="3806571" h="2083232">
                <a:moveTo>
                  <a:pt x="0" y="0"/>
                </a:moveTo>
                <a:lnTo>
                  <a:pt x="3806570" y="0"/>
                </a:lnTo>
                <a:lnTo>
                  <a:pt x="3806570" y="2083233"/>
                </a:lnTo>
                <a:lnTo>
                  <a:pt x="0" y="2083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6384715" y="-413585"/>
            <a:ext cx="3806571" cy="2083232"/>
          </a:xfrm>
          <a:custGeom>
            <a:avLst/>
            <a:gdLst/>
            <a:ahLst/>
            <a:cxnLst/>
            <a:rect l="l" t="t" r="r" b="b"/>
            <a:pathLst>
              <a:path w="3806571" h="2083232">
                <a:moveTo>
                  <a:pt x="0" y="0"/>
                </a:moveTo>
                <a:lnTo>
                  <a:pt x="3806570" y="0"/>
                </a:lnTo>
                <a:lnTo>
                  <a:pt x="3806570" y="2083233"/>
                </a:lnTo>
                <a:lnTo>
                  <a:pt x="0" y="2083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494961" y="3448050"/>
            <a:ext cx="8746304" cy="5115938"/>
          </a:xfrm>
          <a:custGeom>
            <a:avLst/>
            <a:gdLst/>
            <a:ahLst/>
            <a:cxnLst/>
            <a:rect l="l" t="t" r="r" b="b"/>
            <a:pathLst>
              <a:path w="8746304" h="5115938">
                <a:moveTo>
                  <a:pt x="0" y="0"/>
                </a:moveTo>
                <a:lnTo>
                  <a:pt x="8746304" y="0"/>
                </a:lnTo>
                <a:lnTo>
                  <a:pt x="8746304" y="5115938"/>
                </a:lnTo>
                <a:lnTo>
                  <a:pt x="0" y="5115938"/>
                </a:lnTo>
                <a:lnTo>
                  <a:pt x="0" y="0"/>
                </a:lnTo>
                <a:close/>
              </a:path>
            </a:pathLst>
          </a:custGeom>
          <a:blipFill>
            <a:blip r:embed="rId9"/>
            <a:stretch>
              <a:fillRect t="-7771" b="-35545"/>
            </a:stretch>
          </a:blipFill>
        </p:spPr>
        <p:txBody>
          <a:bodyPr/>
          <a:lstStyle/>
          <a:p>
            <a:endParaRPr lang="en-US"/>
          </a:p>
        </p:txBody>
      </p:sp>
      <p:grpSp>
        <p:nvGrpSpPr>
          <p:cNvPr id="10" name="Group 10"/>
          <p:cNvGrpSpPr/>
          <p:nvPr/>
        </p:nvGrpSpPr>
        <p:grpSpPr>
          <a:xfrm>
            <a:off x="7399607" y="0"/>
            <a:ext cx="3350350" cy="1680720"/>
            <a:chOff x="0" y="0"/>
            <a:chExt cx="882397" cy="442659"/>
          </a:xfrm>
        </p:grpSpPr>
        <p:sp>
          <p:nvSpPr>
            <p:cNvPr id="11" name="Freeform 11"/>
            <p:cNvSpPr/>
            <p:nvPr/>
          </p:nvSpPr>
          <p:spPr>
            <a:xfrm>
              <a:off x="0" y="0"/>
              <a:ext cx="882397" cy="442659"/>
            </a:xfrm>
            <a:custGeom>
              <a:avLst/>
              <a:gdLst/>
              <a:ahLst/>
              <a:cxnLst/>
              <a:rect l="l" t="t" r="r" b="b"/>
              <a:pathLst>
                <a:path w="882397" h="442659">
                  <a:moveTo>
                    <a:pt x="0" y="0"/>
                  </a:moveTo>
                  <a:lnTo>
                    <a:pt x="882397" y="0"/>
                  </a:lnTo>
                  <a:lnTo>
                    <a:pt x="882397" y="442659"/>
                  </a:lnTo>
                  <a:lnTo>
                    <a:pt x="0" y="442659"/>
                  </a:lnTo>
                  <a:close/>
                </a:path>
              </a:pathLst>
            </a:custGeom>
            <a:solidFill>
              <a:srgbClr val="FFFFFF"/>
            </a:solidFill>
          </p:spPr>
          <p:txBody>
            <a:bodyPr/>
            <a:lstStyle/>
            <a:p>
              <a:endParaRPr lang="en-US"/>
            </a:p>
          </p:txBody>
        </p:sp>
        <p:sp>
          <p:nvSpPr>
            <p:cNvPr id="12" name="TextBox 12"/>
            <p:cNvSpPr txBox="1"/>
            <p:nvPr/>
          </p:nvSpPr>
          <p:spPr>
            <a:xfrm>
              <a:off x="0" y="-19050"/>
              <a:ext cx="882397" cy="461709"/>
            </a:xfrm>
            <a:prstGeom prst="rect">
              <a:avLst/>
            </a:prstGeom>
          </p:spPr>
          <p:txBody>
            <a:bodyPr lIns="50800" tIns="50800" rIns="50800" bIns="50800" rtlCol="0" anchor="ctr"/>
            <a:lstStyle/>
            <a:p>
              <a:pPr algn="ctr">
                <a:lnSpc>
                  <a:spcPts val="2859"/>
                </a:lnSpc>
              </a:pPr>
              <a:endParaRPr/>
            </a:p>
          </p:txBody>
        </p:sp>
      </p:grpSp>
      <p:sp>
        <p:nvSpPr>
          <p:cNvPr id="13" name="Freeform 13"/>
          <p:cNvSpPr/>
          <p:nvPr/>
        </p:nvSpPr>
        <p:spPr>
          <a:xfrm>
            <a:off x="7615901" y="173958"/>
            <a:ext cx="2917761" cy="1332804"/>
          </a:xfrm>
          <a:custGeom>
            <a:avLst/>
            <a:gdLst/>
            <a:ahLst/>
            <a:cxnLst/>
            <a:rect l="l" t="t" r="r" b="b"/>
            <a:pathLst>
              <a:path w="2917761" h="1332804">
                <a:moveTo>
                  <a:pt x="0" y="0"/>
                </a:moveTo>
                <a:lnTo>
                  <a:pt x="2917761" y="0"/>
                </a:lnTo>
                <a:lnTo>
                  <a:pt x="2917761" y="1332804"/>
                </a:lnTo>
                <a:lnTo>
                  <a:pt x="0" y="1332804"/>
                </a:lnTo>
                <a:lnTo>
                  <a:pt x="0" y="0"/>
                </a:lnTo>
                <a:close/>
              </a:path>
            </a:pathLst>
          </a:custGeom>
          <a:blipFill>
            <a:blip r:embed="rId10"/>
            <a:stretch>
              <a:fillRect/>
            </a:stretch>
          </a:blipFill>
        </p:spPr>
        <p:txBody>
          <a:bodyPr/>
          <a:lstStyle/>
          <a:p>
            <a:endParaRPr lang="en-US"/>
          </a:p>
        </p:txBody>
      </p:sp>
      <p:sp>
        <p:nvSpPr>
          <p:cNvPr id="14" name="Freeform 14"/>
          <p:cNvSpPr/>
          <p:nvPr/>
        </p:nvSpPr>
        <p:spPr>
          <a:xfrm>
            <a:off x="9922908" y="3448050"/>
            <a:ext cx="7557723" cy="5115938"/>
          </a:xfrm>
          <a:custGeom>
            <a:avLst/>
            <a:gdLst/>
            <a:ahLst/>
            <a:cxnLst/>
            <a:rect l="l" t="t" r="r" b="b"/>
            <a:pathLst>
              <a:path w="7557723" h="5115938">
                <a:moveTo>
                  <a:pt x="0" y="0"/>
                </a:moveTo>
                <a:lnTo>
                  <a:pt x="7557723" y="0"/>
                </a:lnTo>
                <a:lnTo>
                  <a:pt x="7557723" y="5115938"/>
                </a:lnTo>
                <a:lnTo>
                  <a:pt x="0" y="5115938"/>
                </a:lnTo>
                <a:lnTo>
                  <a:pt x="0" y="0"/>
                </a:lnTo>
                <a:close/>
              </a:path>
            </a:pathLst>
          </a:custGeom>
          <a:blipFill>
            <a:blip r:embed="rId11"/>
            <a:stretch>
              <a:fillRect b="-23840"/>
            </a:stretch>
          </a:blipFill>
        </p:spPr>
        <p:txBody>
          <a:bodyPr/>
          <a:lstStyle/>
          <a:p>
            <a:endParaRPr lang="en-US"/>
          </a:p>
        </p:txBody>
      </p:sp>
      <p:sp>
        <p:nvSpPr>
          <p:cNvPr id="15" name="TextBox 15"/>
          <p:cNvSpPr txBox="1"/>
          <p:nvPr/>
        </p:nvSpPr>
        <p:spPr>
          <a:xfrm>
            <a:off x="3086190" y="1907022"/>
            <a:ext cx="12650264" cy="1032619"/>
          </a:xfrm>
          <a:prstGeom prst="rect">
            <a:avLst/>
          </a:prstGeom>
        </p:spPr>
        <p:txBody>
          <a:bodyPr lIns="0" tIns="0" rIns="0" bIns="0" rtlCol="0" anchor="t">
            <a:spAutoFit/>
          </a:bodyPr>
          <a:lstStyle/>
          <a:p>
            <a:pPr marL="0" lvl="0" indent="0" algn="ctr">
              <a:lnSpc>
                <a:spcPts val="6967"/>
              </a:lnSpc>
              <a:spcBef>
                <a:spcPct val="0"/>
              </a:spcBef>
            </a:pPr>
            <a:r>
              <a:rPr lang="en-US" sz="7037" spc="246">
                <a:solidFill>
                  <a:srgbClr val="FFFFFF"/>
                </a:solidFill>
                <a:latin typeface="Codec Pro ExtraBold"/>
              </a:rPr>
              <a:t>IAPD/IPRA Conference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87937" y="377981"/>
            <a:ext cx="3959342" cy="1808588"/>
          </a:xfrm>
          <a:custGeom>
            <a:avLst/>
            <a:gdLst/>
            <a:ahLst/>
            <a:cxnLst/>
            <a:rect l="l" t="t" r="r" b="b"/>
            <a:pathLst>
              <a:path w="3959342" h="1808588">
                <a:moveTo>
                  <a:pt x="0" y="0"/>
                </a:moveTo>
                <a:lnTo>
                  <a:pt x="3959342" y="0"/>
                </a:lnTo>
                <a:lnTo>
                  <a:pt x="3959342" y="1808588"/>
                </a:lnTo>
                <a:lnTo>
                  <a:pt x="0" y="1808588"/>
                </a:lnTo>
                <a:lnTo>
                  <a:pt x="0" y="0"/>
                </a:lnTo>
                <a:close/>
              </a:path>
            </a:pathLst>
          </a:custGeom>
          <a:blipFill>
            <a:blip r:embed="rId6"/>
            <a:stretch>
              <a:fillRect/>
            </a:stretch>
          </a:blipFill>
        </p:spPr>
        <p:txBody>
          <a:bodyPr/>
          <a:lstStyle/>
          <a:p>
            <a:endParaRPr lang="en-US"/>
          </a:p>
        </p:txBody>
      </p:sp>
      <p:sp>
        <p:nvSpPr>
          <p:cNvPr id="5" name="Freeform 5"/>
          <p:cNvSpPr/>
          <p:nvPr/>
        </p:nvSpPr>
        <p:spPr>
          <a:xfrm>
            <a:off x="10890749" y="3863703"/>
            <a:ext cx="6368551" cy="4282316"/>
          </a:xfrm>
          <a:custGeom>
            <a:avLst/>
            <a:gdLst/>
            <a:ahLst/>
            <a:cxnLst/>
            <a:rect l="l" t="t" r="r" b="b"/>
            <a:pathLst>
              <a:path w="6368551" h="4282316">
                <a:moveTo>
                  <a:pt x="0" y="0"/>
                </a:moveTo>
                <a:lnTo>
                  <a:pt x="6368551" y="0"/>
                </a:lnTo>
                <a:lnTo>
                  <a:pt x="6368551" y="4282317"/>
                </a:lnTo>
                <a:lnTo>
                  <a:pt x="0" y="4282317"/>
                </a:lnTo>
                <a:lnTo>
                  <a:pt x="0" y="0"/>
                </a:lnTo>
                <a:close/>
              </a:path>
            </a:pathLst>
          </a:custGeom>
          <a:blipFill>
            <a:blip r:embed="rId7"/>
            <a:stretch>
              <a:fillRect l="-1712" t="-54155" b="-47529"/>
            </a:stretch>
          </a:blipFill>
        </p:spPr>
        <p:txBody>
          <a:bodyPr/>
          <a:lstStyle/>
          <a:p>
            <a:endParaRPr lang="en-US"/>
          </a:p>
        </p:txBody>
      </p:sp>
      <p:sp>
        <p:nvSpPr>
          <p:cNvPr id="6" name="TextBox 6"/>
          <p:cNvSpPr txBox="1"/>
          <p:nvPr/>
        </p:nvSpPr>
        <p:spPr>
          <a:xfrm>
            <a:off x="619701" y="2559147"/>
            <a:ext cx="14013591" cy="818782"/>
          </a:xfrm>
          <a:prstGeom prst="rect">
            <a:avLst/>
          </a:prstGeom>
        </p:spPr>
        <p:txBody>
          <a:bodyPr lIns="0" tIns="0" rIns="0" bIns="0" rtlCol="0" anchor="t">
            <a:spAutoFit/>
          </a:bodyPr>
          <a:lstStyle/>
          <a:p>
            <a:pPr>
              <a:lnSpc>
                <a:spcPts val="5445"/>
              </a:lnSpc>
            </a:pPr>
            <a:r>
              <a:rPr lang="en-US" sz="5500" spc="192">
                <a:solidFill>
                  <a:srgbClr val="040506"/>
                </a:solidFill>
                <a:latin typeface="Codec Pro ExtraBold"/>
              </a:rPr>
              <a:t>Joint Legislative Committee (JLC)</a:t>
            </a:r>
          </a:p>
        </p:txBody>
      </p:sp>
      <p:sp>
        <p:nvSpPr>
          <p:cNvPr id="7" name="TextBox 7"/>
          <p:cNvSpPr txBox="1"/>
          <p:nvPr/>
        </p:nvSpPr>
        <p:spPr>
          <a:xfrm>
            <a:off x="764137" y="3692253"/>
            <a:ext cx="9644721" cy="4907014"/>
          </a:xfrm>
          <a:prstGeom prst="rect">
            <a:avLst/>
          </a:prstGeom>
        </p:spPr>
        <p:txBody>
          <a:bodyPr lIns="0" tIns="0" rIns="0" bIns="0" rtlCol="0" anchor="t">
            <a:spAutoFit/>
          </a:bodyPr>
          <a:lstStyle/>
          <a:p>
            <a:pPr marL="519830" lvl="1" indent="-259915">
              <a:lnSpc>
                <a:spcPts val="3322"/>
              </a:lnSpc>
              <a:buFont typeface="Arial"/>
              <a:buChar char="•"/>
            </a:pPr>
            <a:r>
              <a:rPr lang="en-US" sz="2407" spc="235">
                <a:solidFill>
                  <a:srgbClr val="231F20"/>
                </a:solidFill>
                <a:latin typeface="Open Sauce"/>
              </a:rPr>
              <a:t>Studies existing and proposed state and federal legislation</a:t>
            </a:r>
          </a:p>
          <a:p>
            <a:pPr marL="519830" lvl="1" indent="-259915">
              <a:lnSpc>
                <a:spcPts val="3322"/>
              </a:lnSpc>
              <a:buFont typeface="Arial"/>
              <a:buChar char="•"/>
            </a:pPr>
            <a:r>
              <a:rPr lang="en-US" sz="2407" spc="235">
                <a:solidFill>
                  <a:srgbClr val="231F20"/>
                </a:solidFill>
                <a:latin typeface="Open Sauce"/>
              </a:rPr>
              <a:t>Recommends initiatives for the legislative platform</a:t>
            </a:r>
          </a:p>
          <a:p>
            <a:pPr marL="519830" lvl="1" indent="-259915">
              <a:lnSpc>
                <a:spcPts val="3322"/>
              </a:lnSpc>
              <a:buFont typeface="Arial"/>
              <a:buChar char="•"/>
            </a:pPr>
            <a:r>
              <a:rPr lang="en-US" sz="2407" spc="235">
                <a:solidFill>
                  <a:srgbClr val="231F20"/>
                </a:solidFill>
                <a:latin typeface="Open Sauce"/>
              </a:rPr>
              <a:t>Communicates legislative activity and calls for action to IAPD and IPRA members</a:t>
            </a:r>
          </a:p>
          <a:p>
            <a:pPr marL="519830" lvl="1" indent="-259915">
              <a:lnSpc>
                <a:spcPts val="3322"/>
              </a:lnSpc>
              <a:buFont typeface="Arial"/>
              <a:buChar char="•"/>
            </a:pPr>
            <a:r>
              <a:rPr lang="en-US" sz="2407" spc="235">
                <a:solidFill>
                  <a:srgbClr val="231F20"/>
                </a:solidFill>
                <a:latin typeface="Open Sauce"/>
              </a:rPr>
              <a:t>Conducts grassroots educational programs,</a:t>
            </a:r>
          </a:p>
          <a:p>
            <a:pPr marL="519830" lvl="1" indent="-259915">
              <a:lnSpc>
                <a:spcPts val="3322"/>
              </a:lnSpc>
              <a:buFont typeface="Arial"/>
              <a:buChar char="•"/>
            </a:pPr>
            <a:r>
              <a:rPr lang="en-US" sz="2407" spc="235">
                <a:solidFill>
                  <a:srgbClr val="231F20"/>
                </a:solidFill>
                <a:latin typeface="Open Sauce"/>
              </a:rPr>
              <a:t>Initiates legislative awareness events</a:t>
            </a:r>
          </a:p>
          <a:p>
            <a:pPr marL="519830" lvl="1" indent="-259915">
              <a:lnSpc>
                <a:spcPts val="3322"/>
              </a:lnSpc>
              <a:buFont typeface="Arial"/>
              <a:buChar char="•"/>
            </a:pPr>
            <a:r>
              <a:rPr lang="en-US" sz="2407" spc="235">
                <a:solidFill>
                  <a:srgbClr val="231F20"/>
                </a:solidFill>
                <a:latin typeface="Open Sauce"/>
              </a:rPr>
              <a:t>Coordinates activities that increase legislators understanding and appreciation of our members missions and the issues that they confront on a local and state level.</a:t>
            </a:r>
          </a:p>
          <a:p>
            <a:pPr>
              <a:lnSpc>
                <a:spcPts val="3322"/>
              </a:lnSpc>
            </a:pPr>
            <a:endParaRPr lang="en-US" sz="2407" spc="235">
              <a:solidFill>
                <a:srgbClr val="231F20"/>
              </a:solidFill>
              <a:latin typeface="Open Sauc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1929623" y="4079343"/>
            <a:ext cx="4471627" cy="4910758"/>
            <a:chOff x="0" y="0"/>
            <a:chExt cx="5962169" cy="6547677"/>
          </a:xfrm>
        </p:grpSpPr>
        <p:pic>
          <p:nvPicPr>
            <p:cNvPr id="4" name="Picture 4"/>
            <p:cNvPicPr>
              <a:picLocks noChangeAspect="1"/>
            </p:cNvPicPr>
            <p:nvPr/>
          </p:nvPicPr>
          <p:blipFill>
            <a:blip r:embed="rId3"/>
            <a:srcRect l="3536" r="35773"/>
            <a:stretch>
              <a:fillRect/>
            </a:stretch>
          </p:blipFill>
          <p:spPr>
            <a:xfrm>
              <a:off x="0" y="0"/>
              <a:ext cx="5962169" cy="6547677"/>
            </a:xfrm>
            <a:prstGeom prst="rect">
              <a:avLst/>
            </a:prstGeom>
          </p:spPr>
        </p:pic>
      </p:grpSp>
      <p:grpSp>
        <p:nvGrpSpPr>
          <p:cNvPr id="5" name="Group 5"/>
          <p:cNvGrpSpPr/>
          <p:nvPr/>
        </p:nvGrpSpPr>
        <p:grpSpPr>
          <a:xfrm>
            <a:off x="-760322" y="-94975"/>
            <a:ext cx="19048322" cy="3086100"/>
            <a:chOff x="0" y="0"/>
            <a:chExt cx="5016842" cy="812800"/>
          </a:xfrm>
        </p:grpSpPr>
        <p:sp>
          <p:nvSpPr>
            <p:cNvPr id="6" name="Freeform 6"/>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068A4E"/>
            </a:solidFill>
          </p:spPr>
          <p:txBody>
            <a:bodyPr/>
            <a:lstStyle/>
            <a:p>
              <a:endParaRPr lang="en-US"/>
            </a:p>
          </p:txBody>
        </p:sp>
        <p:sp>
          <p:nvSpPr>
            <p:cNvPr id="7" name="TextBox 7"/>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929623" y="3442596"/>
            <a:ext cx="4473739" cy="636748"/>
            <a:chOff x="0" y="0"/>
            <a:chExt cx="1178269" cy="167703"/>
          </a:xfrm>
        </p:grpSpPr>
        <p:sp>
          <p:nvSpPr>
            <p:cNvPr id="9" name="Freeform 9"/>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068A4E"/>
            </a:solidFill>
          </p:spPr>
          <p:txBody>
            <a:bodyPr/>
            <a:lstStyle/>
            <a:p>
              <a:endParaRPr lang="en-US"/>
            </a:p>
          </p:txBody>
        </p:sp>
        <p:sp>
          <p:nvSpPr>
            <p:cNvPr id="10" name="TextBox 10"/>
            <p:cNvSpPr txBox="1"/>
            <p:nvPr/>
          </p:nvSpPr>
          <p:spPr>
            <a:xfrm>
              <a:off x="0" y="-47625"/>
              <a:ext cx="1178269" cy="215328"/>
            </a:xfrm>
            <a:prstGeom prst="rect">
              <a:avLst/>
            </a:prstGeom>
          </p:spPr>
          <p:txBody>
            <a:bodyPr lIns="50800" tIns="50800" rIns="50800" bIns="50800" rtlCol="0" anchor="ctr"/>
            <a:lstStyle/>
            <a:p>
              <a:pPr marL="0" lvl="0" indent="0" algn="ctr">
                <a:lnSpc>
                  <a:spcPts val="3424"/>
                </a:lnSpc>
                <a:spcBef>
                  <a:spcPct val="0"/>
                </a:spcBef>
              </a:pPr>
              <a:endParaRPr/>
            </a:p>
          </p:txBody>
        </p:sp>
      </p:grpSp>
      <p:grpSp>
        <p:nvGrpSpPr>
          <p:cNvPr id="11" name="Group 11"/>
          <p:cNvGrpSpPr/>
          <p:nvPr/>
        </p:nvGrpSpPr>
        <p:grpSpPr>
          <a:xfrm>
            <a:off x="1929623" y="7902043"/>
            <a:ext cx="4473739" cy="1356257"/>
            <a:chOff x="0" y="0"/>
            <a:chExt cx="1178269" cy="357204"/>
          </a:xfrm>
        </p:grpSpPr>
        <p:sp>
          <p:nvSpPr>
            <p:cNvPr id="12" name="Freeform 12"/>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a:p>
          </p:txBody>
        </p:sp>
        <p:sp>
          <p:nvSpPr>
            <p:cNvPr id="13" name="TextBox 13"/>
            <p:cNvSpPr txBox="1"/>
            <p:nvPr/>
          </p:nvSpPr>
          <p:spPr>
            <a:xfrm>
              <a:off x="0" y="-47625"/>
              <a:ext cx="1178269" cy="404829"/>
            </a:xfrm>
            <a:prstGeom prst="rect">
              <a:avLst/>
            </a:prstGeom>
          </p:spPr>
          <p:txBody>
            <a:bodyPr lIns="114300" tIns="114300" rIns="114300" bIns="114300" rtlCol="0" anchor="ctr"/>
            <a:lstStyle/>
            <a:p>
              <a:pPr marL="0" lvl="0" indent="0" algn="ctr">
                <a:lnSpc>
                  <a:spcPts val="3449"/>
                </a:lnSpc>
                <a:spcBef>
                  <a:spcPct val="0"/>
                </a:spcBef>
              </a:pPr>
              <a:r>
                <a:rPr lang="en-US" sz="2499" spc="24">
                  <a:solidFill>
                    <a:srgbClr val="FFFFFF"/>
                  </a:solidFill>
                  <a:latin typeface="Open Sauce Italics"/>
                </a:rPr>
                <a:t>Joint Legislative Committee Updates</a:t>
              </a:r>
            </a:p>
          </p:txBody>
        </p:sp>
      </p:grpSp>
      <p:grpSp>
        <p:nvGrpSpPr>
          <p:cNvPr id="14" name="Group 14"/>
          <p:cNvGrpSpPr/>
          <p:nvPr/>
        </p:nvGrpSpPr>
        <p:grpSpPr>
          <a:xfrm>
            <a:off x="6908187" y="4079343"/>
            <a:ext cx="4471627" cy="4910758"/>
            <a:chOff x="0" y="0"/>
            <a:chExt cx="5962169" cy="6547677"/>
          </a:xfrm>
        </p:grpSpPr>
        <p:pic>
          <p:nvPicPr>
            <p:cNvPr id="15" name="Picture 15"/>
            <p:cNvPicPr>
              <a:picLocks noChangeAspect="1"/>
            </p:cNvPicPr>
            <p:nvPr/>
          </p:nvPicPr>
          <p:blipFill>
            <a:blip r:embed="rId4"/>
            <a:srcRect l="19654" r="19654"/>
            <a:stretch>
              <a:fillRect/>
            </a:stretch>
          </p:blipFill>
          <p:spPr>
            <a:xfrm>
              <a:off x="0" y="0"/>
              <a:ext cx="5962169" cy="6547677"/>
            </a:xfrm>
            <a:prstGeom prst="rect">
              <a:avLst/>
            </a:prstGeom>
          </p:spPr>
        </p:pic>
      </p:grpSp>
      <p:grpSp>
        <p:nvGrpSpPr>
          <p:cNvPr id="16" name="Group 16"/>
          <p:cNvGrpSpPr/>
          <p:nvPr/>
        </p:nvGrpSpPr>
        <p:grpSpPr>
          <a:xfrm>
            <a:off x="6906074" y="3442596"/>
            <a:ext cx="4473739" cy="636748"/>
            <a:chOff x="0" y="0"/>
            <a:chExt cx="1178269" cy="167703"/>
          </a:xfrm>
        </p:grpSpPr>
        <p:sp>
          <p:nvSpPr>
            <p:cNvPr id="17" name="Freeform 17"/>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068A4E"/>
            </a:solidFill>
          </p:spPr>
          <p:txBody>
            <a:bodyPr/>
            <a:lstStyle/>
            <a:p>
              <a:endParaRPr lang="en-US"/>
            </a:p>
          </p:txBody>
        </p:sp>
        <p:sp>
          <p:nvSpPr>
            <p:cNvPr id="18" name="TextBox 18"/>
            <p:cNvSpPr txBox="1"/>
            <p:nvPr/>
          </p:nvSpPr>
          <p:spPr>
            <a:xfrm>
              <a:off x="0" y="-47625"/>
              <a:ext cx="1178269" cy="215328"/>
            </a:xfrm>
            <a:prstGeom prst="rect">
              <a:avLst/>
            </a:prstGeom>
          </p:spPr>
          <p:txBody>
            <a:bodyPr lIns="50800" tIns="50800" rIns="50800" bIns="50800" rtlCol="0" anchor="ctr"/>
            <a:lstStyle/>
            <a:p>
              <a:pPr marL="0" lvl="0" indent="0" algn="ctr">
                <a:lnSpc>
                  <a:spcPts val="3424"/>
                </a:lnSpc>
                <a:spcBef>
                  <a:spcPct val="0"/>
                </a:spcBef>
              </a:pPr>
              <a:endParaRPr/>
            </a:p>
          </p:txBody>
        </p:sp>
      </p:grpSp>
      <p:grpSp>
        <p:nvGrpSpPr>
          <p:cNvPr id="19" name="Group 19"/>
          <p:cNvGrpSpPr/>
          <p:nvPr/>
        </p:nvGrpSpPr>
        <p:grpSpPr>
          <a:xfrm>
            <a:off x="6906074" y="7902043"/>
            <a:ext cx="4473739" cy="1356257"/>
            <a:chOff x="0" y="0"/>
            <a:chExt cx="1178269" cy="357204"/>
          </a:xfrm>
        </p:grpSpPr>
        <p:sp>
          <p:nvSpPr>
            <p:cNvPr id="20" name="Freeform 20"/>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a:p>
          </p:txBody>
        </p:sp>
        <p:sp>
          <p:nvSpPr>
            <p:cNvPr id="21" name="TextBox 21"/>
            <p:cNvSpPr txBox="1"/>
            <p:nvPr/>
          </p:nvSpPr>
          <p:spPr>
            <a:xfrm>
              <a:off x="0" y="-47625"/>
              <a:ext cx="1178269" cy="404829"/>
            </a:xfrm>
            <a:prstGeom prst="rect">
              <a:avLst/>
            </a:prstGeom>
          </p:spPr>
          <p:txBody>
            <a:bodyPr lIns="114300" tIns="114300" rIns="114300" bIns="114300" rtlCol="0" anchor="ctr"/>
            <a:lstStyle/>
            <a:p>
              <a:pPr marL="0" lvl="0" indent="0" algn="ctr">
                <a:lnSpc>
                  <a:spcPts val="3449"/>
                </a:lnSpc>
                <a:spcBef>
                  <a:spcPct val="0"/>
                </a:spcBef>
              </a:pPr>
              <a:r>
                <a:rPr lang="en-US" sz="2499" spc="24">
                  <a:solidFill>
                    <a:srgbClr val="FFFFFF"/>
                  </a:solidFill>
                  <a:latin typeface="Open Sauce Italics"/>
                </a:rPr>
                <a:t>Hear from your local legislators</a:t>
              </a:r>
            </a:p>
          </p:txBody>
        </p:sp>
      </p:grpSp>
      <p:grpSp>
        <p:nvGrpSpPr>
          <p:cNvPr id="22" name="Group 22"/>
          <p:cNvGrpSpPr/>
          <p:nvPr/>
        </p:nvGrpSpPr>
        <p:grpSpPr>
          <a:xfrm>
            <a:off x="11884638" y="3442596"/>
            <a:ext cx="4473739" cy="636748"/>
            <a:chOff x="0" y="0"/>
            <a:chExt cx="1178269" cy="167703"/>
          </a:xfrm>
        </p:grpSpPr>
        <p:sp>
          <p:nvSpPr>
            <p:cNvPr id="23" name="Freeform 23"/>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solidFill>
              <a:srgbClr val="068A4E"/>
            </a:solidFill>
          </p:spPr>
          <p:txBody>
            <a:bodyPr/>
            <a:lstStyle/>
            <a:p>
              <a:endParaRPr lang="en-US"/>
            </a:p>
          </p:txBody>
        </p:sp>
        <p:sp>
          <p:nvSpPr>
            <p:cNvPr id="24" name="TextBox 24"/>
            <p:cNvSpPr txBox="1"/>
            <p:nvPr/>
          </p:nvSpPr>
          <p:spPr>
            <a:xfrm>
              <a:off x="0" y="-47625"/>
              <a:ext cx="1178269" cy="215328"/>
            </a:xfrm>
            <a:prstGeom prst="rect">
              <a:avLst/>
            </a:prstGeom>
          </p:spPr>
          <p:txBody>
            <a:bodyPr lIns="50800" tIns="50800" rIns="50800" bIns="50800" rtlCol="0" anchor="ctr"/>
            <a:lstStyle/>
            <a:p>
              <a:pPr marL="0" lvl="0" indent="0" algn="ctr">
                <a:lnSpc>
                  <a:spcPts val="3424"/>
                </a:lnSpc>
                <a:spcBef>
                  <a:spcPct val="0"/>
                </a:spcBef>
              </a:pPr>
              <a:endParaRPr/>
            </a:p>
          </p:txBody>
        </p:sp>
      </p:grpSp>
      <p:grpSp>
        <p:nvGrpSpPr>
          <p:cNvPr id="25" name="Group 25"/>
          <p:cNvGrpSpPr/>
          <p:nvPr/>
        </p:nvGrpSpPr>
        <p:grpSpPr>
          <a:xfrm>
            <a:off x="11884638" y="4079343"/>
            <a:ext cx="4471627" cy="4910758"/>
            <a:chOff x="0" y="0"/>
            <a:chExt cx="5962169" cy="6547677"/>
          </a:xfrm>
        </p:grpSpPr>
        <p:pic>
          <p:nvPicPr>
            <p:cNvPr id="26" name="Picture 26"/>
            <p:cNvPicPr>
              <a:picLocks noChangeAspect="1"/>
            </p:cNvPicPr>
            <p:nvPr/>
          </p:nvPicPr>
          <p:blipFill>
            <a:blip r:embed="rId5"/>
            <a:srcRect l="19654" r="19654"/>
            <a:stretch>
              <a:fillRect/>
            </a:stretch>
          </p:blipFill>
          <p:spPr>
            <a:xfrm>
              <a:off x="0" y="0"/>
              <a:ext cx="5962169" cy="6547677"/>
            </a:xfrm>
            <a:prstGeom prst="rect">
              <a:avLst/>
            </a:prstGeom>
          </p:spPr>
        </p:pic>
      </p:grpSp>
      <p:grpSp>
        <p:nvGrpSpPr>
          <p:cNvPr id="27" name="Group 27"/>
          <p:cNvGrpSpPr/>
          <p:nvPr/>
        </p:nvGrpSpPr>
        <p:grpSpPr>
          <a:xfrm>
            <a:off x="11884638" y="7902043"/>
            <a:ext cx="4473739" cy="1356257"/>
            <a:chOff x="0" y="0"/>
            <a:chExt cx="1178269" cy="357204"/>
          </a:xfrm>
        </p:grpSpPr>
        <p:sp>
          <p:nvSpPr>
            <p:cNvPr id="28" name="Freeform 28"/>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solidFill>
              <a:srgbClr val="397D5A"/>
            </a:solidFill>
          </p:spPr>
          <p:txBody>
            <a:bodyPr/>
            <a:lstStyle/>
            <a:p>
              <a:endParaRPr lang="en-US"/>
            </a:p>
          </p:txBody>
        </p:sp>
        <p:sp>
          <p:nvSpPr>
            <p:cNvPr id="29" name="TextBox 29"/>
            <p:cNvSpPr txBox="1"/>
            <p:nvPr/>
          </p:nvSpPr>
          <p:spPr>
            <a:xfrm>
              <a:off x="0" y="-47625"/>
              <a:ext cx="1178269" cy="404829"/>
            </a:xfrm>
            <a:prstGeom prst="rect">
              <a:avLst/>
            </a:prstGeom>
          </p:spPr>
          <p:txBody>
            <a:bodyPr lIns="114300" tIns="114300" rIns="114300" bIns="114300" rtlCol="0" anchor="ctr"/>
            <a:lstStyle/>
            <a:p>
              <a:pPr marL="0" lvl="0" indent="0" algn="ctr">
                <a:lnSpc>
                  <a:spcPts val="3449"/>
                </a:lnSpc>
                <a:spcBef>
                  <a:spcPct val="0"/>
                </a:spcBef>
              </a:pPr>
              <a:r>
                <a:rPr lang="en-US" sz="2499" spc="24">
                  <a:solidFill>
                    <a:srgbClr val="FFFFFF"/>
                  </a:solidFill>
                  <a:latin typeface="Open Sauce Italics"/>
                </a:rPr>
                <a:t>Understand the Legislative Platform</a:t>
              </a:r>
            </a:p>
          </p:txBody>
        </p:sp>
      </p:grpSp>
      <p:sp>
        <p:nvSpPr>
          <p:cNvPr id="30" name="Freeform 30"/>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31"/>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2" name="Group 32"/>
          <p:cNvGrpSpPr/>
          <p:nvPr/>
        </p:nvGrpSpPr>
        <p:grpSpPr>
          <a:xfrm>
            <a:off x="7399607" y="0"/>
            <a:ext cx="3350350" cy="1680720"/>
            <a:chOff x="0" y="0"/>
            <a:chExt cx="882397" cy="442659"/>
          </a:xfrm>
        </p:grpSpPr>
        <p:sp>
          <p:nvSpPr>
            <p:cNvPr id="33" name="Freeform 33"/>
            <p:cNvSpPr/>
            <p:nvPr/>
          </p:nvSpPr>
          <p:spPr>
            <a:xfrm>
              <a:off x="0" y="0"/>
              <a:ext cx="882397" cy="442659"/>
            </a:xfrm>
            <a:custGeom>
              <a:avLst/>
              <a:gdLst/>
              <a:ahLst/>
              <a:cxnLst/>
              <a:rect l="l" t="t" r="r" b="b"/>
              <a:pathLst>
                <a:path w="882397" h="442659">
                  <a:moveTo>
                    <a:pt x="0" y="0"/>
                  </a:moveTo>
                  <a:lnTo>
                    <a:pt x="882397" y="0"/>
                  </a:lnTo>
                  <a:lnTo>
                    <a:pt x="882397" y="442659"/>
                  </a:lnTo>
                  <a:lnTo>
                    <a:pt x="0" y="442659"/>
                  </a:lnTo>
                  <a:close/>
                </a:path>
              </a:pathLst>
            </a:custGeom>
            <a:solidFill>
              <a:srgbClr val="FFFFFF"/>
            </a:solidFill>
          </p:spPr>
          <p:txBody>
            <a:bodyPr/>
            <a:lstStyle/>
            <a:p>
              <a:endParaRPr lang="en-US"/>
            </a:p>
          </p:txBody>
        </p:sp>
        <p:sp>
          <p:nvSpPr>
            <p:cNvPr id="34" name="TextBox 34"/>
            <p:cNvSpPr txBox="1"/>
            <p:nvPr/>
          </p:nvSpPr>
          <p:spPr>
            <a:xfrm>
              <a:off x="0" y="-19050"/>
              <a:ext cx="882397" cy="461709"/>
            </a:xfrm>
            <a:prstGeom prst="rect">
              <a:avLst/>
            </a:prstGeom>
          </p:spPr>
          <p:txBody>
            <a:bodyPr lIns="50800" tIns="50800" rIns="50800" bIns="50800" rtlCol="0" anchor="ctr"/>
            <a:lstStyle/>
            <a:p>
              <a:pPr algn="ctr">
                <a:lnSpc>
                  <a:spcPts val="2859"/>
                </a:lnSpc>
              </a:pPr>
              <a:endParaRPr/>
            </a:p>
          </p:txBody>
        </p:sp>
      </p:grpSp>
      <p:sp>
        <p:nvSpPr>
          <p:cNvPr id="35" name="Freeform 35"/>
          <p:cNvSpPr/>
          <p:nvPr/>
        </p:nvSpPr>
        <p:spPr>
          <a:xfrm>
            <a:off x="7615901" y="205737"/>
            <a:ext cx="2917761" cy="1332804"/>
          </a:xfrm>
          <a:custGeom>
            <a:avLst/>
            <a:gdLst/>
            <a:ahLst/>
            <a:cxnLst/>
            <a:rect l="l" t="t" r="r" b="b"/>
            <a:pathLst>
              <a:path w="2917761" h="1332804">
                <a:moveTo>
                  <a:pt x="0" y="0"/>
                </a:moveTo>
                <a:lnTo>
                  <a:pt x="2917761" y="0"/>
                </a:lnTo>
                <a:lnTo>
                  <a:pt x="2917761" y="1332804"/>
                </a:lnTo>
                <a:lnTo>
                  <a:pt x="0" y="1332804"/>
                </a:lnTo>
                <a:lnTo>
                  <a:pt x="0" y="0"/>
                </a:lnTo>
                <a:close/>
              </a:path>
            </a:pathLst>
          </a:custGeom>
          <a:blipFill>
            <a:blip r:embed="rId8"/>
            <a:stretch>
              <a:fillRect/>
            </a:stretch>
          </a:blipFill>
        </p:spPr>
        <p:txBody>
          <a:bodyPr/>
          <a:lstStyle/>
          <a:p>
            <a:endParaRPr lang="en-US"/>
          </a:p>
        </p:txBody>
      </p:sp>
      <p:sp>
        <p:nvSpPr>
          <p:cNvPr id="36" name="TextBox 36"/>
          <p:cNvSpPr txBox="1"/>
          <p:nvPr/>
        </p:nvSpPr>
        <p:spPr>
          <a:xfrm>
            <a:off x="2741083" y="1643316"/>
            <a:ext cx="12667398" cy="1442784"/>
          </a:xfrm>
          <a:prstGeom prst="rect">
            <a:avLst/>
          </a:prstGeom>
        </p:spPr>
        <p:txBody>
          <a:bodyPr lIns="0" tIns="0" rIns="0" bIns="0" rtlCol="0" anchor="t">
            <a:spAutoFit/>
          </a:bodyPr>
          <a:lstStyle/>
          <a:p>
            <a:pPr algn="ctr">
              <a:lnSpc>
                <a:spcPts val="10886"/>
              </a:lnSpc>
            </a:pPr>
            <a:r>
              <a:rPr lang="en-US" sz="7888" spc="773">
                <a:solidFill>
                  <a:srgbClr val="FFFFFF"/>
                </a:solidFill>
                <a:latin typeface="Codec Pro ExtraBold"/>
              </a:rPr>
              <a:t>Legislative Breakfast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716250"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68A4E"/>
            </a:solidFill>
          </p:spPr>
          <p:txBody>
            <a:bodyPr/>
            <a:lstStyle/>
            <a:p>
              <a:endParaRPr lang="en-US"/>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68A4E"/>
            </a:solidFill>
          </p:spPr>
          <p:txBody>
            <a:bodyPr/>
            <a:lstStyle/>
            <a:p>
              <a:endParaRPr lang="en-US"/>
            </a:p>
          </p:txBody>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9" name="Freeform 9"/>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833217" y="0"/>
            <a:ext cx="7990278" cy="10287000"/>
          </a:xfrm>
          <a:custGeom>
            <a:avLst/>
            <a:gdLst/>
            <a:ahLst/>
            <a:cxnLst/>
            <a:rect l="l" t="t" r="r" b="b"/>
            <a:pathLst>
              <a:path w="7990278" h="10287000">
                <a:moveTo>
                  <a:pt x="0" y="0"/>
                </a:moveTo>
                <a:lnTo>
                  <a:pt x="7990278" y="0"/>
                </a:lnTo>
                <a:lnTo>
                  <a:pt x="7990278" y="10287000"/>
                </a:lnTo>
                <a:lnTo>
                  <a:pt x="0" y="10287000"/>
                </a:lnTo>
                <a:lnTo>
                  <a:pt x="0" y="0"/>
                </a:lnTo>
                <a:close/>
              </a:path>
            </a:pathLst>
          </a:custGeom>
          <a:blipFill>
            <a:blip r:embed="rId6"/>
            <a:stretch>
              <a:fillRect/>
            </a:stretch>
          </a:blipFill>
        </p:spPr>
        <p:txBody>
          <a:bodyPr/>
          <a:lstStyle/>
          <a:p>
            <a:endParaRPr lang="en-US"/>
          </a:p>
        </p:txBody>
      </p:sp>
      <p:sp>
        <p:nvSpPr>
          <p:cNvPr id="11" name="Freeform 11"/>
          <p:cNvSpPr/>
          <p:nvPr/>
        </p:nvSpPr>
        <p:spPr>
          <a:xfrm>
            <a:off x="9742878" y="0"/>
            <a:ext cx="7920384" cy="10287000"/>
          </a:xfrm>
          <a:custGeom>
            <a:avLst/>
            <a:gdLst/>
            <a:ahLst/>
            <a:cxnLst/>
            <a:rect l="l" t="t" r="r" b="b"/>
            <a:pathLst>
              <a:path w="7920384" h="10287000">
                <a:moveTo>
                  <a:pt x="0" y="0"/>
                </a:moveTo>
                <a:lnTo>
                  <a:pt x="7920383" y="0"/>
                </a:lnTo>
                <a:lnTo>
                  <a:pt x="7920383" y="10287000"/>
                </a:lnTo>
                <a:lnTo>
                  <a:pt x="0" y="10287000"/>
                </a:lnTo>
                <a:lnTo>
                  <a:pt x="0" y="0"/>
                </a:lnTo>
                <a:close/>
              </a:path>
            </a:pathLst>
          </a:custGeom>
          <a:blipFill>
            <a:blip r:embed="rId7"/>
            <a:stretch>
              <a:fillRect t="-1384" b="-2390"/>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TextBox 2"/>
          <p:cNvSpPr txBox="1"/>
          <p:nvPr/>
        </p:nvSpPr>
        <p:spPr>
          <a:xfrm>
            <a:off x="578806" y="2420181"/>
            <a:ext cx="9643064" cy="704722"/>
          </a:xfrm>
          <a:prstGeom prst="rect">
            <a:avLst/>
          </a:prstGeom>
        </p:spPr>
        <p:txBody>
          <a:bodyPr lIns="0" tIns="0" rIns="0" bIns="0" rtlCol="0" anchor="t">
            <a:spAutoFit/>
          </a:bodyPr>
          <a:lstStyle/>
          <a:p>
            <a:pPr>
              <a:lnSpc>
                <a:spcPts val="4728"/>
              </a:lnSpc>
            </a:pPr>
            <a:r>
              <a:rPr lang="en-US" sz="4776" spc="167">
                <a:solidFill>
                  <a:srgbClr val="040506"/>
                </a:solidFill>
                <a:latin typeface="Codec Pro ExtraBold"/>
              </a:rPr>
              <a:t>Parks Day at the Capitol</a:t>
            </a:r>
          </a:p>
        </p:txBody>
      </p:sp>
      <p:sp>
        <p:nvSpPr>
          <p:cNvPr id="3" name="Freeform 3"/>
          <p:cNvSpPr/>
          <p:nvPr/>
        </p:nvSpPr>
        <p:spPr>
          <a:xfrm rot="-10800000">
            <a:off x="-562589" y="-566878"/>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flipH="1" flipV="1">
            <a:off x="10221871" y="8339353"/>
            <a:ext cx="8744064" cy="2511931"/>
          </a:xfrm>
          <a:custGeom>
            <a:avLst/>
            <a:gdLst/>
            <a:ahLst/>
            <a:cxnLst/>
            <a:rect l="l" t="t" r="r" b="b"/>
            <a:pathLst>
              <a:path w="8744064" h="2511931">
                <a:moveTo>
                  <a:pt x="8744064" y="2511931"/>
                </a:moveTo>
                <a:lnTo>
                  <a:pt x="0" y="2511931"/>
                </a:lnTo>
                <a:lnTo>
                  <a:pt x="0" y="0"/>
                </a:lnTo>
                <a:lnTo>
                  <a:pt x="8744064" y="0"/>
                </a:lnTo>
                <a:lnTo>
                  <a:pt x="8744064" y="251193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10377461" y="689087"/>
            <a:ext cx="6785548" cy="8124225"/>
            <a:chOff x="0" y="0"/>
            <a:chExt cx="9047397" cy="10832300"/>
          </a:xfrm>
        </p:grpSpPr>
        <p:pic>
          <p:nvPicPr>
            <p:cNvPr id="6" name="Picture 6"/>
            <p:cNvPicPr>
              <a:picLocks noChangeAspect="1"/>
            </p:cNvPicPr>
            <p:nvPr/>
          </p:nvPicPr>
          <p:blipFill>
            <a:blip r:embed="rId4"/>
            <a:srcRect l="18752" r="18752"/>
            <a:stretch>
              <a:fillRect/>
            </a:stretch>
          </p:blipFill>
          <p:spPr>
            <a:xfrm>
              <a:off x="0" y="0"/>
              <a:ext cx="4460199" cy="5352650"/>
            </a:xfrm>
            <a:prstGeom prst="rect">
              <a:avLst/>
            </a:prstGeom>
          </p:spPr>
        </p:pic>
        <p:pic>
          <p:nvPicPr>
            <p:cNvPr id="7" name="Picture 7"/>
            <p:cNvPicPr>
              <a:picLocks noChangeAspect="1"/>
            </p:cNvPicPr>
            <p:nvPr/>
          </p:nvPicPr>
          <p:blipFill>
            <a:blip r:embed="rId5"/>
            <a:srcRect l="2509" r="2509"/>
            <a:stretch>
              <a:fillRect/>
            </a:stretch>
          </p:blipFill>
          <p:spPr>
            <a:xfrm>
              <a:off x="4587199" y="0"/>
              <a:ext cx="4460199" cy="5352650"/>
            </a:xfrm>
            <a:prstGeom prst="rect">
              <a:avLst/>
            </a:prstGeom>
          </p:spPr>
        </p:pic>
        <p:pic>
          <p:nvPicPr>
            <p:cNvPr id="8" name="Picture 8"/>
            <p:cNvPicPr>
              <a:picLocks noChangeAspect="1"/>
            </p:cNvPicPr>
            <p:nvPr/>
          </p:nvPicPr>
          <p:blipFill>
            <a:blip r:embed="rId6"/>
            <a:srcRect t="10558" b="10558"/>
            <a:stretch>
              <a:fillRect/>
            </a:stretch>
          </p:blipFill>
          <p:spPr>
            <a:xfrm>
              <a:off x="0" y="5479650"/>
              <a:ext cx="9047397" cy="5352650"/>
            </a:xfrm>
            <a:prstGeom prst="rect">
              <a:avLst/>
            </a:prstGeom>
          </p:spPr>
        </p:pic>
      </p:grpSp>
      <p:sp>
        <p:nvSpPr>
          <p:cNvPr id="9" name="Freeform 9"/>
          <p:cNvSpPr/>
          <p:nvPr/>
        </p:nvSpPr>
        <p:spPr>
          <a:xfrm>
            <a:off x="891682" y="917458"/>
            <a:ext cx="2917761" cy="1332804"/>
          </a:xfrm>
          <a:custGeom>
            <a:avLst/>
            <a:gdLst/>
            <a:ahLst/>
            <a:cxnLst/>
            <a:rect l="l" t="t" r="r" b="b"/>
            <a:pathLst>
              <a:path w="2917761" h="1332804">
                <a:moveTo>
                  <a:pt x="0" y="0"/>
                </a:moveTo>
                <a:lnTo>
                  <a:pt x="2917761" y="0"/>
                </a:lnTo>
                <a:lnTo>
                  <a:pt x="2917761" y="1332804"/>
                </a:lnTo>
                <a:lnTo>
                  <a:pt x="0" y="1332804"/>
                </a:lnTo>
                <a:lnTo>
                  <a:pt x="0" y="0"/>
                </a:lnTo>
                <a:close/>
              </a:path>
            </a:pathLst>
          </a:custGeom>
          <a:blipFill>
            <a:blip r:embed="rId7"/>
            <a:stretch>
              <a:fillRect/>
            </a:stretch>
          </a:blipFill>
        </p:spPr>
        <p:txBody>
          <a:bodyPr/>
          <a:lstStyle/>
          <a:p>
            <a:endParaRPr lang="en-US"/>
          </a:p>
        </p:txBody>
      </p:sp>
      <p:sp>
        <p:nvSpPr>
          <p:cNvPr id="10" name="TextBox 10"/>
          <p:cNvSpPr txBox="1"/>
          <p:nvPr/>
        </p:nvSpPr>
        <p:spPr>
          <a:xfrm>
            <a:off x="761034" y="3210628"/>
            <a:ext cx="9049359" cy="6731619"/>
          </a:xfrm>
          <a:prstGeom prst="rect">
            <a:avLst/>
          </a:prstGeom>
        </p:spPr>
        <p:txBody>
          <a:bodyPr lIns="0" tIns="0" rIns="0" bIns="0" rtlCol="0" anchor="t">
            <a:spAutoFit/>
          </a:bodyPr>
          <a:lstStyle/>
          <a:p>
            <a:pPr marL="831347" lvl="1" indent="-415674">
              <a:lnSpc>
                <a:spcPts val="5390"/>
              </a:lnSpc>
              <a:buFont typeface="Arial"/>
              <a:buChar char="•"/>
            </a:pPr>
            <a:r>
              <a:rPr lang="en-US" sz="3850">
                <a:solidFill>
                  <a:srgbClr val="1C5739"/>
                </a:solidFill>
                <a:latin typeface="Canva Sans Bold"/>
              </a:rPr>
              <a:t>May 7, 2024</a:t>
            </a:r>
          </a:p>
          <a:p>
            <a:pPr marL="1662694" lvl="2" indent="-554231">
              <a:lnSpc>
                <a:spcPts val="5390"/>
              </a:lnSpc>
              <a:buFont typeface="Arial"/>
              <a:buChar char="⚬"/>
            </a:pPr>
            <a:r>
              <a:rPr lang="en-US" sz="3850">
                <a:solidFill>
                  <a:srgbClr val="040506"/>
                </a:solidFill>
                <a:latin typeface="Canva Sans"/>
              </a:rPr>
              <a:t>llinois State Capitol from 10 a.m. until 2 p.m.</a:t>
            </a:r>
          </a:p>
          <a:p>
            <a:pPr marL="1662694" lvl="2" indent="-554231">
              <a:lnSpc>
                <a:spcPts val="5390"/>
              </a:lnSpc>
              <a:buFont typeface="Arial"/>
              <a:buChar char="⚬"/>
            </a:pPr>
            <a:r>
              <a:rPr lang="en-US" sz="3850">
                <a:solidFill>
                  <a:srgbClr val="040506"/>
                </a:solidFill>
                <a:latin typeface="Canva Sans"/>
              </a:rPr>
              <a:t>Legislative Reception at the Illini Club</a:t>
            </a:r>
          </a:p>
          <a:p>
            <a:pPr marL="1662694" lvl="2" indent="-554231">
              <a:lnSpc>
                <a:spcPts val="5390"/>
              </a:lnSpc>
              <a:buFont typeface="Arial"/>
              <a:buChar char="⚬"/>
            </a:pPr>
            <a:r>
              <a:rPr lang="en-US" sz="3850">
                <a:solidFill>
                  <a:srgbClr val="040506"/>
                </a:solidFill>
                <a:latin typeface="Canva Sans"/>
              </a:rPr>
              <a:t>SSPRPA Networking Reception at Maldaner’s</a:t>
            </a:r>
          </a:p>
          <a:p>
            <a:pPr marL="831347" lvl="1" indent="-415674">
              <a:lnSpc>
                <a:spcPts val="5390"/>
              </a:lnSpc>
              <a:buFont typeface="Arial"/>
              <a:buChar char="•"/>
            </a:pPr>
            <a:r>
              <a:rPr lang="en-US" sz="3850">
                <a:solidFill>
                  <a:srgbClr val="1C5739"/>
                </a:solidFill>
                <a:latin typeface="Canva Sans Bold"/>
              </a:rPr>
              <a:t>May 8, 2024</a:t>
            </a:r>
          </a:p>
          <a:p>
            <a:pPr marL="1662694" lvl="2" indent="-554231">
              <a:lnSpc>
                <a:spcPts val="5390"/>
              </a:lnSpc>
              <a:buFont typeface="Arial"/>
              <a:buChar char="⚬"/>
            </a:pPr>
            <a:r>
              <a:rPr lang="en-US" sz="3850">
                <a:solidFill>
                  <a:srgbClr val="040506"/>
                </a:solidFill>
                <a:latin typeface="Canva Sans"/>
              </a:rPr>
              <a:t>Legislative Conference, Crowne Plaza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4391610"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68A4E"/>
            </a:solidFill>
          </p:spPr>
          <p:txBody>
            <a:bodyPr/>
            <a:lstStyle/>
            <a:p>
              <a:endParaRPr lang="en-US"/>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68A4E"/>
            </a:solidFill>
          </p:spPr>
          <p:txBody>
            <a:bodyPr/>
            <a:lstStyle/>
            <a:p>
              <a:endParaRPr lang="en-US"/>
            </a:p>
          </p:txBody>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a:p>
          </p:txBody>
        </p:sp>
        <p:sp>
          <p:nvSpPr>
            <p:cNvPr id="11" name="TextBox 11"/>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12" name="Freeform 12"/>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7007195" y="206537"/>
            <a:ext cx="9190612" cy="9873926"/>
          </a:xfrm>
          <a:custGeom>
            <a:avLst/>
            <a:gdLst/>
            <a:ahLst/>
            <a:cxnLst/>
            <a:rect l="l" t="t" r="r" b="b"/>
            <a:pathLst>
              <a:path w="9190612" h="9873926">
                <a:moveTo>
                  <a:pt x="0" y="0"/>
                </a:moveTo>
                <a:lnTo>
                  <a:pt x="9190612" y="0"/>
                </a:lnTo>
                <a:lnTo>
                  <a:pt x="9190612" y="9873926"/>
                </a:lnTo>
                <a:lnTo>
                  <a:pt x="0" y="9873926"/>
                </a:lnTo>
                <a:lnTo>
                  <a:pt x="0" y="0"/>
                </a:lnTo>
                <a:close/>
              </a:path>
            </a:pathLst>
          </a:custGeom>
          <a:blipFill>
            <a:blip r:embed="rId6"/>
            <a:stretch>
              <a:fillRect t="-3590" b="-3590"/>
            </a:stretch>
          </a:blipFill>
        </p:spPr>
        <p:txBody>
          <a:bodyPr/>
          <a:lstStyle/>
          <a:p>
            <a:endParaRPr lang="en-US"/>
          </a:p>
        </p:txBody>
      </p:sp>
      <p:sp>
        <p:nvSpPr>
          <p:cNvPr id="14" name="TextBox 14"/>
          <p:cNvSpPr txBox="1"/>
          <p:nvPr/>
        </p:nvSpPr>
        <p:spPr>
          <a:xfrm>
            <a:off x="1747796" y="4395081"/>
            <a:ext cx="5054654" cy="1430163"/>
          </a:xfrm>
          <a:prstGeom prst="rect">
            <a:avLst/>
          </a:prstGeom>
        </p:spPr>
        <p:txBody>
          <a:bodyPr lIns="0" tIns="0" rIns="0" bIns="0" rtlCol="0" anchor="t">
            <a:spAutoFit/>
          </a:bodyPr>
          <a:lstStyle/>
          <a:p>
            <a:pPr algn="ctr">
              <a:lnSpc>
                <a:spcPts val="5785"/>
              </a:lnSpc>
            </a:pPr>
            <a:r>
              <a:rPr lang="en-US" sz="4132">
                <a:solidFill>
                  <a:srgbClr val="000000"/>
                </a:solidFill>
                <a:latin typeface="Canva Sans Bold"/>
              </a:rPr>
              <a:t>2023 Legislative </a:t>
            </a:r>
          </a:p>
          <a:p>
            <a:pPr algn="ctr">
              <a:lnSpc>
                <a:spcPts val="5785"/>
              </a:lnSpc>
            </a:pPr>
            <a:r>
              <a:rPr lang="en-US" sz="4132">
                <a:solidFill>
                  <a:srgbClr val="000000"/>
                </a:solidFill>
                <a:latin typeface="Canva Sans Bold"/>
              </a:rPr>
              <a:t>Conference Agenda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267</Words>
  <Application>Microsoft Office PowerPoint</Application>
  <PresentationFormat>Custom</PresentationFormat>
  <Paragraphs>45</Paragraphs>
  <Slides>10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Canva Sans Bold</vt:lpstr>
      <vt:lpstr>Canva Sans</vt:lpstr>
      <vt:lpstr>Arial</vt:lpstr>
      <vt:lpstr>Codec Pro ExtraBold</vt:lpstr>
      <vt:lpstr>Open Sauce</vt:lpstr>
      <vt:lpstr>Open Sauce Bold</vt:lpstr>
      <vt:lpstr>Open Sauce Italics</vt:lpstr>
      <vt:lpstr>Montserrat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Legislative Panel</dc:title>
  <dc:creator>Amy Maher</dc:creator>
  <cp:lastModifiedBy>Delaney Mossman</cp:lastModifiedBy>
  <cp:revision>2</cp:revision>
  <dcterms:created xsi:type="dcterms:W3CDTF">2006-08-16T00:00:00Z</dcterms:created>
  <dcterms:modified xsi:type="dcterms:W3CDTF">2024-03-13T19:24:29Z</dcterms:modified>
  <dc:identifier>DAF-76c4SFE</dc:identifier>
</cp:coreProperties>
</file>